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0160000" cy="7620000"/>
  <p:notesSz cx="7620000" cy="10160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171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 name="Shape 2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Stars</a:t>
            </a:r>
            <a:r>
              <a:rPr lang="en-US" sz="1466">
                <a:solidFill>
                  <a:srgbClr val="000000"/>
                </a:solidFill>
                <a:latin typeface="Arial"/>
                <a:ea typeface="Arial"/>
                <a:cs typeface="Arial"/>
                <a:sym typeface="Arial"/>
              </a:rPr>
              <a:t> are high-growth, high-share businesses or products requiring heavy investment to finance rapid growth. They will eventually turn into cash cows.</a:t>
            </a: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Cash</a:t>
            </a:r>
            <a:r>
              <a:rPr lang="en-US" sz="1466">
                <a:solidFill>
                  <a:srgbClr val="000000"/>
                </a:solidFill>
                <a:latin typeface="Arial"/>
                <a:ea typeface="Arial"/>
                <a:cs typeface="Arial"/>
                <a:sym typeface="Arial"/>
              </a:rPr>
              <a:t> </a:t>
            </a:r>
            <a:r>
              <a:rPr lang="en-US" sz="1466" b="1">
                <a:solidFill>
                  <a:srgbClr val="000000"/>
                </a:solidFill>
                <a:latin typeface="Arial"/>
                <a:ea typeface="Arial"/>
                <a:cs typeface="Arial"/>
                <a:sym typeface="Arial"/>
              </a:rPr>
              <a:t>cows</a:t>
            </a:r>
            <a:r>
              <a:rPr lang="en-US" sz="1466">
                <a:solidFill>
                  <a:srgbClr val="000000"/>
                </a:solidFill>
                <a:latin typeface="Arial"/>
                <a:ea typeface="Arial"/>
                <a:cs typeface="Arial"/>
                <a:sym typeface="Arial"/>
              </a:rPr>
              <a:t> are low-growth, high-share businesses or products that are established and successful SBUs requiring less investment to maintain market share.</a:t>
            </a: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Question marks</a:t>
            </a:r>
            <a:r>
              <a:rPr lang="en-US" sz="1466">
                <a:solidFill>
                  <a:srgbClr val="000000"/>
                </a:solidFill>
                <a:latin typeface="Arial"/>
                <a:ea typeface="Arial"/>
                <a:cs typeface="Arial"/>
                <a:sym typeface="Arial"/>
              </a:rPr>
              <a:t> are low-share business units in high-growth markets requiring a lot of cash to hold their share.</a:t>
            </a: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Dogs </a:t>
            </a:r>
            <a:r>
              <a:rPr lang="en-US" sz="1466">
                <a:solidFill>
                  <a:srgbClr val="000000"/>
                </a:solidFill>
                <a:latin typeface="Arial"/>
                <a:ea typeface="Arial"/>
                <a:cs typeface="Arial"/>
                <a:sym typeface="Arial"/>
              </a:rPr>
              <a:t>are low-growth, low-share businesses and products that may generate enough cash to maintain themselves but do not promise to be large sources of cash.</a:t>
            </a: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This Web link leads to the hompage for Virgin. This is a great company to discuss as they provide examples of market development, product development and diversification. Their homepage lists all their industries and products including tourism, leisure, shopping, media, finance, and healthcare.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Downsizing </a:t>
            </a:r>
            <a:r>
              <a:rPr lang="en-US" sz="1466">
                <a:solidFill>
                  <a:srgbClr val="000000"/>
                </a:solidFill>
                <a:latin typeface="Arial"/>
                <a:ea typeface="Arial"/>
                <a:cs typeface="Arial"/>
                <a:sym typeface="Arial"/>
              </a:rPr>
              <a:t>is the reduction of the business portfolio by eliminating products or business units that are not profitable or that no longer fit the company’s overall strategy</a:t>
            </a: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Marketing alone can’t</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create superior customer</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value. Under the company-wide</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strategic plan, marketers must work</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closely with other departments to form</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an effective internal company value</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chain and with other companies in the</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marketing system to create an overall</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external value delivery network that</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jointly serves customers.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 name="Shape 20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Consumers</a:t>
            </a:r>
            <a:r>
              <a:rPr lang="en-US" sz="1466">
                <a:solidFill>
                  <a:srgbClr val="000000"/>
                </a:solidFill>
                <a:latin typeface="Arial"/>
                <a:ea typeface="Arial"/>
                <a:cs typeface="Arial"/>
                <a:sym typeface="Arial"/>
              </a:rPr>
              <a:t> stand in the center. The goal is to create value for customers and build profitable customer relationships. Next comes </a:t>
            </a:r>
            <a:r>
              <a:rPr lang="en-US" sz="1466" b="1">
                <a:solidFill>
                  <a:srgbClr val="000000"/>
                </a:solidFill>
                <a:latin typeface="Arial"/>
                <a:ea typeface="Arial"/>
                <a:cs typeface="Arial"/>
                <a:sym typeface="Arial"/>
              </a:rPr>
              <a:t>marketing strategy</a:t>
            </a:r>
            <a:r>
              <a:rPr lang="en-US" sz="1466">
                <a:solidFill>
                  <a:srgbClr val="000000"/>
                </a:solidFill>
                <a:latin typeface="Arial"/>
                <a:ea typeface="Arial"/>
                <a:cs typeface="Arial"/>
                <a:sym typeface="Arial"/>
              </a:rPr>
              <a:t>—the marketing logic by which the company hopes to create this customer value and achieve these profitable relationships. The company decides which customers it will serve (segmentation and targeting) and how (differentiation and positioning). It identifies the total market, then divides it into smaller segments, selects the most promising segments, and focuses on serving and satisfying the customers in these segments. Guided by marketing strategy, the company designs an </a:t>
            </a:r>
            <a:r>
              <a:rPr lang="en-US" sz="1466" b="1">
                <a:solidFill>
                  <a:srgbClr val="000000"/>
                </a:solidFill>
                <a:latin typeface="Arial"/>
                <a:ea typeface="Arial"/>
                <a:cs typeface="Arial"/>
                <a:sym typeface="Arial"/>
              </a:rPr>
              <a:t>integrated marketing mix </a:t>
            </a:r>
            <a:r>
              <a:rPr lang="en-US" sz="1466">
                <a:solidFill>
                  <a:srgbClr val="000000"/>
                </a:solidFill>
                <a:latin typeface="Arial"/>
                <a:ea typeface="Arial"/>
                <a:cs typeface="Arial"/>
                <a:sym typeface="Arial"/>
              </a:rPr>
              <a:t>made up of factors under its control—product, price, place, and promotion (the four Ps). To find the best marketing strategy and mix, the company engages in </a:t>
            </a:r>
            <a:r>
              <a:rPr lang="en-US" sz="1466" b="1">
                <a:solidFill>
                  <a:srgbClr val="000000"/>
                </a:solidFill>
                <a:latin typeface="Arial"/>
                <a:ea typeface="Arial"/>
                <a:cs typeface="Arial"/>
                <a:sym typeface="Arial"/>
              </a:rPr>
              <a:t>marketing analysis</a:t>
            </a:r>
            <a:r>
              <a:rPr lang="en-US" sz="1466">
                <a:solidFill>
                  <a:srgbClr val="000000"/>
                </a:solidFill>
                <a:latin typeface="Arial"/>
                <a:ea typeface="Arial"/>
                <a:cs typeface="Arial"/>
                <a:sym typeface="Arial"/>
              </a:rPr>
              <a:t>, planning, implementation, and control. Through these activities, the company watches and adapts to the actors and forces in the </a:t>
            </a:r>
            <a:r>
              <a:rPr lang="en-US" sz="1466" b="1">
                <a:solidFill>
                  <a:srgbClr val="000000"/>
                </a:solidFill>
                <a:latin typeface="Arial"/>
                <a:ea typeface="Arial"/>
                <a:cs typeface="Arial"/>
                <a:sym typeface="Arial"/>
              </a:rPr>
              <a:t>marketing environment.</a:t>
            </a:r>
          </a:p>
          <a:p>
            <a:pPr marL="0" marR="0" lvl="0" indent="0" algn="l">
              <a:lnSpc>
                <a:spcPct val="112500"/>
              </a:lnSpc>
              <a:spcBef>
                <a:spcPts val="0"/>
              </a:spcBef>
              <a:spcAft>
                <a:spcPts val="333"/>
              </a:spcAft>
              <a:buNone/>
            </a:pPr>
            <a:endParaRPr sz="1466" b="1">
              <a:solidFill>
                <a:srgbClr val="000000"/>
              </a:solidFill>
              <a:latin typeface="Arial"/>
              <a:ea typeface="Arial"/>
              <a:cs typeface="Arial"/>
              <a:sym typeface="Arial"/>
            </a:endParaRP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 name="Shape 3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6" name="Shape 22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This link goes to the nike.com site. Explore with the students the different segments including gender Nike Women, psychographics (sports centric including football), and age. </a:t>
            </a:r>
          </a:p>
          <a:p>
            <a:pPr marL="0" marR="0" lvl="0" indent="0" algn="l">
              <a:lnSpc>
                <a:spcPct val="112500"/>
              </a:lnSpc>
              <a:spcBef>
                <a:spcPts val="0"/>
              </a:spcBef>
              <a:spcAft>
                <a:spcPts val="333"/>
              </a:spcAft>
              <a:buNone/>
            </a:pPr>
            <a:endParaRPr sz="1466" b="1">
              <a:solidFill>
                <a:srgbClr val="000000"/>
              </a:solidFill>
              <a:latin typeface="Arial"/>
              <a:ea typeface="Arial"/>
              <a:cs typeface="Arial"/>
              <a:sym typeface="Arial"/>
            </a:endParaRP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Discussion Questions (can include the topic of positioning which is on the following slide).</a:t>
            </a: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Specific questions for the students:</a:t>
            </a:r>
          </a:p>
          <a:p>
            <a:pPr marL="381000" marR="0" lvl="0" indent="-220133" algn="l">
              <a:lnSpc>
                <a:spcPct val="112500"/>
              </a:lnSpc>
              <a:spcBef>
                <a:spcPts val="0"/>
              </a:spcBef>
              <a:spcAft>
                <a:spcPts val="333"/>
              </a:spcAft>
              <a:buClr>
                <a:srgbClr val="000000"/>
              </a:buClr>
              <a:buSzPct val="177777"/>
              <a:buAutoNum type="arabicPeriod"/>
            </a:pPr>
            <a:r>
              <a:rPr lang="en-US" sz="1466" i="1">
                <a:solidFill>
                  <a:srgbClr val="000000"/>
                </a:solidFill>
                <a:latin typeface="Arial"/>
                <a:ea typeface="Arial"/>
                <a:cs typeface="Arial"/>
                <a:sym typeface="Arial"/>
              </a:rPr>
              <a:t>How does Nike segment their market?</a:t>
            </a:r>
          </a:p>
          <a:p>
            <a:pPr marL="381000" marR="0" lvl="0" indent="-220133" algn="l">
              <a:lnSpc>
                <a:spcPct val="112500"/>
              </a:lnSpc>
              <a:spcBef>
                <a:spcPts val="0"/>
              </a:spcBef>
              <a:spcAft>
                <a:spcPts val="333"/>
              </a:spcAft>
              <a:buClr>
                <a:srgbClr val="000000"/>
              </a:buClr>
              <a:buSzPct val="177777"/>
              <a:buAutoNum type="arabicPeriod"/>
            </a:pPr>
            <a:r>
              <a:rPr lang="en-US" sz="1466" i="1">
                <a:solidFill>
                  <a:srgbClr val="000000"/>
                </a:solidFill>
                <a:latin typeface="Arial"/>
                <a:ea typeface="Arial"/>
                <a:cs typeface="Arial"/>
                <a:sym typeface="Arial"/>
              </a:rPr>
              <a:t>What appears to be their most important segments?</a:t>
            </a:r>
          </a:p>
          <a:p>
            <a:pPr marL="381000" marR="0" lvl="0" indent="-220133" algn="l">
              <a:lnSpc>
                <a:spcPct val="112500"/>
              </a:lnSpc>
              <a:spcBef>
                <a:spcPts val="0"/>
              </a:spcBef>
              <a:spcAft>
                <a:spcPts val="333"/>
              </a:spcAft>
              <a:buClr>
                <a:srgbClr val="000000"/>
              </a:buClr>
              <a:buSzPct val="177777"/>
              <a:buAutoNum type="arabicPeriod"/>
            </a:pPr>
            <a:r>
              <a:rPr lang="en-US" sz="1466" i="1">
                <a:solidFill>
                  <a:srgbClr val="000000"/>
                </a:solidFill>
                <a:latin typeface="Arial"/>
                <a:ea typeface="Arial"/>
                <a:cs typeface="Arial"/>
                <a:sym typeface="Arial"/>
              </a:rPr>
              <a:t>How does Nike position their products in the marketplace?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It is interesting to ask how to make the 4Ps more customer centric. This leads to a redefining of the 4Ps to the 4Cs as follows:</a:t>
            </a:r>
          </a:p>
          <a:p>
            <a:pPr marL="381000" marR="0" lvl="0" indent="-220133" algn="l">
              <a:lnSpc>
                <a:spcPct val="112500"/>
              </a:lnSpc>
              <a:spcBef>
                <a:spcPts val="0"/>
              </a:spcBef>
              <a:spcAft>
                <a:spcPts val="333"/>
              </a:spcAft>
              <a:buClr>
                <a:srgbClr val="000000"/>
              </a:buClr>
              <a:buSzPct val="177777"/>
              <a:buFont typeface="Arial"/>
              <a:buChar char="●"/>
            </a:pPr>
            <a:r>
              <a:rPr lang="en-US" sz="1466">
                <a:solidFill>
                  <a:srgbClr val="000000"/>
                </a:solidFill>
                <a:latin typeface="Arial"/>
                <a:ea typeface="Arial"/>
                <a:cs typeface="Arial"/>
                <a:sym typeface="Arial"/>
              </a:rPr>
              <a:t>Product—Customer solution</a:t>
            </a:r>
          </a:p>
          <a:p>
            <a:pPr marL="381000" marR="0" lvl="0" indent="-220133" algn="l">
              <a:lnSpc>
                <a:spcPct val="112500"/>
              </a:lnSpc>
              <a:spcBef>
                <a:spcPts val="0"/>
              </a:spcBef>
              <a:spcAft>
                <a:spcPts val="333"/>
              </a:spcAft>
              <a:buClr>
                <a:srgbClr val="000000"/>
              </a:buClr>
              <a:buSzPct val="177777"/>
              <a:buFont typeface="Arial"/>
              <a:buChar char="●"/>
            </a:pPr>
            <a:r>
              <a:rPr lang="en-US" sz="1466">
                <a:solidFill>
                  <a:srgbClr val="000000"/>
                </a:solidFill>
                <a:latin typeface="Arial"/>
                <a:ea typeface="Arial"/>
                <a:cs typeface="Arial"/>
                <a:sym typeface="Arial"/>
              </a:rPr>
              <a:t>Price—Customer cost</a:t>
            </a:r>
          </a:p>
          <a:p>
            <a:pPr marL="381000" marR="0" lvl="0" indent="-220133" algn="l">
              <a:lnSpc>
                <a:spcPct val="112500"/>
              </a:lnSpc>
              <a:spcBef>
                <a:spcPts val="0"/>
              </a:spcBef>
              <a:spcAft>
                <a:spcPts val="333"/>
              </a:spcAft>
              <a:buClr>
                <a:srgbClr val="000000"/>
              </a:buClr>
              <a:buSzPct val="177777"/>
              <a:buFont typeface="Arial"/>
              <a:buChar char="●"/>
            </a:pPr>
            <a:r>
              <a:rPr lang="en-US" sz="1466">
                <a:solidFill>
                  <a:srgbClr val="000000"/>
                </a:solidFill>
                <a:latin typeface="Arial"/>
                <a:ea typeface="Arial"/>
                <a:cs typeface="Arial"/>
                <a:sym typeface="Arial"/>
              </a:rPr>
              <a:t>Place—Convenience</a:t>
            </a:r>
          </a:p>
          <a:p>
            <a:pPr marL="381000" marR="0" lvl="0" indent="-220133" algn="l">
              <a:lnSpc>
                <a:spcPct val="112500"/>
              </a:lnSpc>
              <a:spcBef>
                <a:spcPts val="0"/>
              </a:spcBef>
              <a:spcAft>
                <a:spcPts val="333"/>
              </a:spcAft>
              <a:buClr>
                <a:srgbClr val="000000"/>
              </a:buClr>
              <a:buSzPct val="177777"/>
              <a:buFont typeface="Arial"/>
              <a:buChar char="●"/>
            </a:pPr>
            <a:r>
              <a:rPr lang="en-US" sz="1466">
                <a:solidFill>
                  <a:srgbClr val="000000"/>
                </a:solidFill>
                <a:latin typeface="Arial"/>
                <a:ea typeface="Arial"/>
                <a:cs typeface="Arial"/>
                <a:sym typeface="Arial"/>
              </a:rPr>
              <a:t>Promotion—Communication</a:t>
            </a: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Functional organization: </a:t>
            </a:r>
            <a:r>
              <a:rPr lang="en-US" sz="1466">
                <a:solidFill>
                  <a:srgbClr val="000000"/>
                </a:solidFill>
                <a:latin typeface="Arial"/>
                <a:ea typeface="Arial"/>
                <a:cs typeface="Arial"/>
                <a:sym typeface="Arial"/>
              </a:rPr>
              <a:t>This is the most common form of marketing organization with different marketing functions headed by a functional specialist.</a:t>
            </a: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Geographic organization: </a:t>
            </a:r>
            <a:r>
              <a:rPr lang="en-US" sz="1466">
                <a:solidFill>
                  <a:srgbClr val="000000"/>
                </a:solidFill>
                <a:latin typeface="Arial"/>
                <a:ea typeface="Arial"/>
                <a:cs typeface="Arial"/>
                <a:sym typeface="Arial"/>
              </a:rPr>
              <a:t>Useful for companies that sell across the country or internationally. Managers are responsible for developing strategies and plans for a specific region.</a:t>
            </a: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Product management: </a:t>
            </a:r>
            <a:r>
              <a:rPr lang="en-US" sz="1466">
                <a:solidFill>
                  <a:srgbClr val="000000"/>
                </a:solidFill>
                <a:latin typeface="Arial"/>
                <a:ea typeface="Arial"/>
                <a:cs typeface="Arial"/>
                <a:sym typeface="Arial"/>
              </a:rPr>
              <a:t>Useful for companies with different products or brands. Managers are responsible for developing strategies and plans for a specific product or brand.</a:t>
            </a: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Market or customer management organization: </a:t>
            </a:r>
            <a:r>
              <a:rPr lang="en-US" sz="1466">
                <a:solidFill>
                  <a:srgbClr val="000000"/>
                </a:solidFill>
                <a:latin typeface="Arial"/>
                <a:ea typeface="Arial"/>
                <a:cs typeface="Arial"/>
                <a:sym typeface="Arial"/>
              </a:rPr>
              <a:t>Useful for companies with one product line sold to many different markets and customers. Managers are responsible for developing strategies and plans for their specific markets or customers.</a:t>
            </a: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Customer management </a:t>
            </a:r>
            <a:r>
              <a:rPr lang="en-US" sz="1466">
                <a:solidFill>
                  <a:srgbClr val="000000"/>
                </a:solidFill>
                <a:latin typeface="Arial"/>
                <a:ea typeface="Arial"/>
                <a:cs typeface="Arial"/>
                <a:sym typeface="Arial"/>
              </a:rPr>
              <a:t>involves a customer focus and not a product focus for managing customer profitability and customer equity.</a:t>
            </a: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Strategic planning sets the stage for the rest of the planning in the firm. </a:t>
            </a: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a:p>
            <a:pPr marL="0" marR="0" lvl="0" indent="0" algn="l">
              <a:lnSpc>
                <a:spcPct val="112500"/>
              </a:lnSpc>
              <a:spcBef>
                <a:spcPts val="0"/>
              </a:spcBef>
              <a:spcAft>
                <a:spcPts val="333"/>
              </a:spcAft>
              <a:buNone/>
            </a:pPr>
            <a:endParaRPr sz="1466" b="1">
              <a:solidFill>
                <a:srgbClr val="000000"/>
              </a:solidFill>
              <a:latin typeface="Arial"/>
              <a:ea typeface="Arial"/>
              <a:cs typeface="Arial"/>
              <a:sym typeface="Arial"/>
            </a:endParaRP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Discussion Question</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How might the strategic plan of the college or university influence decisions in the schools programs and offerings. How might it influence decisions in food services, dormitories, executive education, and undergraduate versus graduate programs?</a:t>
            </a: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Operating control</a:t>
            </a:r>
            <a:r>
              <a:rPr lang="en-US" sz="1466">
                <a:solidFill>
                  <a:srgbClr val="000000"/>
                </a:solidFill>
                <a:latin typeface="Arial"/>
                <a:ea typeface="Arial"/>
                <a:cs typeface="Arial"/>
                <a:sym typeface="Arial"/>
              </a:rPr>
              <a:t> involves checking ongoing performance against an annual plan and taking corrective action as needed.</a:t>
            </a: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Strategic control</a:t>
            </a:r>
            <a:r>
              <a:rPr lang="en-US" sz="1466">
                <a:solidFill>
                  <a:srgbClr val="000000"/>
                </a:solidFill>
                <a:latin typeface="Arial"/>
                <a:ea typeface="Arial"/>
                <a:cs typeface="Arial"/>
                <a:sym typeface="Arial"/>
              </a:rPr>
              <a:t> involves looking at whether the company’s basic strategies are well matched to its opportunities.</a:t>
            </a: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Measuring return on</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marketing investment has</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become a major marketing emphasis.</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But it can be difficult. For example, a</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Super Bowl ad reaches more than 100</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million consumers but may cost as</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much as $3 million for 30 seconds of</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airtime. How do you measure the</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specific return on such an investment</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in terms of sales, profits, and building</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customer relationships? We’ll look at</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this question again in Chapter 15.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A mission statement should:</a:t>
            </a:r>
          </a:p>
          <a:p>
            <a:pPr marL="381000" marR="0" lvl="0" indent="-220133" algn="l">
              <a:lnSpc>
                <a:spcPct val="112500"/>
              </a:lnSpc>
              <a:spcBef>
                <a:spcPts val="0"/>
              </a:spcBef>
              <a:spcAft>
                <a:spcPts val="333"/>
              </a:spcAft>
              <a:buClr>
                <a:srgbClr val="000000"/>
              </a:buClr>
              <a:buSzPct val="177777"/>
              <a:buAutoNum type="arabicPeriod"/>
            </a:pPr>
            <a:r>
              <a:rPr lang="en-US" sz="1466">
                <a:solidFill>
                  <a:srgbClr val="000000"/>
                </a:solidFill>
                <a:latin typeface="Arial"/>
                <a:ea typeface="Arial"/>
                <a:cs typeface="Arial"/>
                <a:sym typeface="Arial"/>
              </a:rPr>
              <a:t>Not be myopic in product terms</a:t>
            </a:r>
          </a:p>
          <a:p>
            <a:pPr marL="381000" marR="0" lvl="0" indent="-220133" algn="l">
              <a:lnSpc>
                <a:spcPct val="112500"/>
              </a:lnSpc>
              <a:spcBef>
                <a:spcPts val="0"/>
              </a:spcBef>
              <a:spcAft>
                <a:spcPts val="333"/>
              </a:spcAft>
              <a:buClr>
                <a:srgbClr val="000000"/>
              </a:buClr>
              <a:buSzPct val="177777"/>
              <a:buAutoNum type="arabicPeriod"/>
            </a:pPr>
            <a:r>
              <a:rPr lang="en-US" sz="1466">
                <a:solidFill>
                  <a:srgbClr val="000000"/>
                </a:solidFill>
                <a:latin typeface="Arial"/>
                <a:ea typeface="Arial"/>
                <a:cs typeface="Arial"/>
                <a:sym typeface="Arial"/>
              </a:rPr>
              <a:t>Meaningful and specific</a:t>
            </a:r>
          </a:p>
          <a:p>
            <a:pPr marL="381000" marR="0" lvl="0" indent="-220133" algn="l">
              <a:lnSpc>
                <a:spcPct val="112500"/>
              </a:lnSpc>
              <a:spcBef>
                <a:spcPts val="0"/>
              </a:spcBef>
              <a:spcAft>
                <a:spcPts val="333"/>
              </a:spcAft>
              <a:buClr>
                <a:srgbClr val="000000"/>
              </a:buClr>
              <a:buSzPct val="177777"/>
              <a:buAutoNum type="arabicPeriod"/>
            </a:pPr>
            <a:r>
              <a:rPr lang="en-US" sz="1466">
                <a:solidFill>
                  <a:srgbClr val="000000"/>
                </a:solidFill>
                <a:latin typeface="Arial"/>
                <a:ea typeface="Arial"/>
                <a:cs typeface="Arial"/>
                <a:sym typeface="Arial"/>
              </a:rPr>
              <a:t>Motivating</a:t>
            </a:r>
          </a:p>
          <a:p>
            <a:pPr marL="381000" marR="0" lvl="0" indent="-220133" algn="l">
              <a:lnSpc>
                <a:spcPct val="112500"/>
              </a:lnSpc>
              <a:spcBef>
                <a:spcPts val="0"/>
              </a:spcBef>
              <a:spcAft>
                <a:spcPts val="333"/>
              </a:spcAft>
              <a:buClr>
                <a:srgbClr val="000000"/>
              </a:buClr>
              <a:buSzPct val="177777"/>
              <a:buAutoNum type="arabicPeriod"/>
            </a:pPr>
            <a:r>
              <a:rPr lang="en-US" sz="1466">
                <a:solidFill>
                  <a:srgbClr val="000000"/>
                </a:solidFill>
                <a:latin typeface="Arial"/>
                <a:ea typeface="Arial"/>
                <a:cs typeface="Arial"/>
                <a:sym typeface="Arial"/>
              </a:rPr>
              <a:t>Emphasize the company’s strengths</a:t>
            </a:r>
          </a:p>
          <a:p>
            <a:pPr marL="381000" marR="0" lvl="0" indent="-220133" algn="l">
              <a:lnSpc>
                <a:spcPct val="112500"/>
              </a:lnSpc>
              <a:spcBef>
                <a:spcPts val="0"/>
              </a:spcBef>
              <a:spcAft>
                <a:spcPts val="333"/>
              </a:spcAft>
              <a:buClr>
                <a:srgbClr val="000000"/>
              </a:buClr>
              <a:buSzPct val="177777"/>
              <a:buAutoNum type="arabicPeriod"/>
            </a:pPr>
            <a:r>
              <a:rPr lang="en-US" sz="1466">
                <a:solidFill>
                  <a:srgbClr val="000000"/>
                </a:solidFill>
                <a:latin typeface="Arial"/>
                <a:ea typeface="Arial"/>
                <a:cs typeface="Arial"/>
                <a:sym typeface="Arial"/>
              </a:rPr>
              <a:t>Contain specific workable guidelines</a:t>
            </a:r>
          </a:p>
          <a:p>
            <a:pPr marL="381000" marR="0" lvl="0" indent="-220133" algn="l">
              <a:lnSpc>
                <a:spcPct val="112500"/>
              </a:lnSpc>
              <a:spcBef>
                <a:spcPts val="0"/>
              </a:spcBef>
              <a:spcAft>
                <a:spcPts val="333"/>
              </a:spcAft>
              <a:buClr>
                <a:srgbClr val="000000"/>
              </a:buClr>
              <a:buSzPct val="177777"/>
              <a:buAutoNum type="arabicPeriod"/>
            </a:pPr>
            <a:r>
              <a:rPr lang="en-US" sz="1466">
                <a:solidFill>
                  <a:srgbClr val="000000"/>
                </a:solidFill>
                <a:latin typeface="Arial"/>
                <a:ea typeface="Arial"/>
                <a:cs typeface="Arial"/>
                <a:sym typeface="Arial"/>
              </a:rPr>
              <a:t>Not be stated as making sales or profits</a:t>
            </a: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This Web link is to Procter &amp; Gamble is an interesting site to explore with the students. Click on the Family of products. </a:t>
            </a:r>
          </a:p>
          <a:p>
            <a:pPr marL="0" marR="0" lvl="0" indent="0" algn="l">
              <a:lnSpc>
                <a:spcPct val="112500"/>
              </a:lnSpc>
              <a:spcBef>
                <a:spcPts val="0"/>
              </a:spcBef>
              <a:spcAft>
                <a:spcPts val="333"/>
              </a:spcAft>
              <a:buNone/>
            </a:pPr>
            <a:endParaRPr sz="1466" b="1">
              <a:solidFill>
                <a:srgbClr val="000000"/>
              </a:solidFill>
              <a:latin typeface="Arial"/>
              <a:ea typeface="Arial"/>
              <a:cs typeface="Arial"/>
              <a:sym typeface="Arial"/>
            </a:endParaRP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Discussion Question</a:t>
            </a:r>
          </a:p>
          <a:p>
            <a:pPr marL="0" marR="0" lvl="0" indent="0" algn="l">
              <a:lnSpc>
                <a:spcPct val="112500"/>
              </a:lnSpc>
              <a:spcBef>
                <a:spcPts val="0"/>
              </a:spcBef>
              <a:spcAft>
                <a:spcPts val="333"/>
              </a:spcAft>
              <a:buNone/>
            </a:pPr>
            <a:r>
              <a:rPr lang="en-US" sz="1466" i="1">
                <a:solidFill>
                  <a:srgbClr val="000000"/>
                </a:solidFill>
                <a:latin typeface="Arial"/>
                <a:ea typeface="Arial"/>
                <a:cs typeface="Arial"/>
                <a:sym typeface="Arial"/>
              </a:rPr>
              <a:t>Which product categories might be growing markets, slower markets, and emerging markets. This site can be explored again when viewing Figure 2.2—the BCG grid.</a:t>
            </a:r>
          </a:p>
          <a:p>
            <a:pPr marL="0" marR="0" lvl="0" indent="0" algn="l">
              <a:lnSpc>
                <a:spcPct val="112500"/>
              </a:lnSpc>
              <a:spcBef>
                <a:spcPts val="0"/>
              </a:spcBef>
              <a:spcAft>
                <a:spcPts val="333"/>
              </a:spcAft>
              <a:buNone/>
            </a:pPr>
            <a:endParaRPr sz="1466" i="1">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914400" y="3048000"/>
            <a:ext cx="8331200" cy="1219199"/>
          </a:xfrm>
          <a:prstGeom prst="rect">
            <a:avLst/>
          </a:prstGeom>
          <a:noFill/>
          <a:ln>
            <a:noFill/>
          </a:ln>
        </p:spPr>
        <p:txBody>
          <a:bodyPr lIns="91425" tIns="91425" rIns="91425" bIns="91425" anchor="t"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9" name="Shape 9"/>
          <p:cNvSpPr txBox="1">
            <a:spLocks noGrp="1"/>
          </p:cNvSpPr>
          <p:nvPr>
            <p:ph type="subTitle" idx="1"/>
          </p:nvPr>
        </p:nvSpPr>
        <p:spPr>
          <a:xfrm>
            <a:off x="1828800" y="4572000"/>
            <a:ext cx="6502399" cy="914400"/>
          </a:xfrm>
          <a:prstGeom prst="rect">
            <a:avLst/>
          </a:prstGeom>
          <a:noFill/>
          <a:ln>
            <a:noFill/>
          </a:ln>
        </p:spPr>
        <p:txBody>
          <a:bodyPr lIns="91425" tIns="91425" rIns="91425" bIns="91425" anchor="t" anchorCtr="0"/>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lvl="0">
              <a:spcBef>
                <a:spcPts val="0"/>
              </a:spcBef>
              <a:buSzPct val="99224"/>
              <a:defRPr sz="4266"/>
            </a:lvl1pPr>
            <a:lvl2pPr lvl="1">
              <a:spcBef>
                <a:spcPts val="0"/>
              </a:spcBef>
              <a:buSzPct val="99224"/>
              <a:defRPr sz="4266"/>
            </a:lvl2pPr>
            <a:lvl3pPr lvl="2">
              <a:spcBef>
                <a:spcPts val="0"/>
              </a:spcBef>
              <a:buSzPct val="99224"/>
              <a:defRPr sz="4266"/>
            </a:lvl3pPr>
            <a:lvl4pPr lvl="3">
              <a:spcBef>
                <a:spcPts val="0"/>
              </a:spcBef>
              <a:buSzPct val="99224"/>
              <a:defRPr sz="4266"/>
            </a:lvl4pPr>
            <a:lvl5pPr lvl="4">
              <a:spcBef>
                <a:spcPts val="0"/>
              </a:spcBef>
              <a:buSzPct val="99224"/>
              <a:defRPr sz="4266"/>
            </a:lvl5pPr>
            <a:lvl6pPr lvl="5">
              <a:spcBef>
                <a:spcPts val="0"/>
              </a:spcBef>
              <a:buSzPct val="99224"/>
              <a:defRPr sz="4266"/>
            </a:lvl6pPr>
            <a:lvl7pPr lvl="6">
              <a:spcBef>
                <a:spcPts val="0"/>
              </a:spcBef>
              <a:buSzPct val="99224"/>
              <a:defRPr sz="4266"/>
            </a:lvl7pPr>
            <a:lvl8pPr lvl="7">
              <a:spcBef>
                <a:spcPts val="0"/>
              </a:spcBef>
              <a:buSzPct val="99224"/>
              <a:defRPr sz="4266"/>
            </a:lvl8pPr>
            <a:lvl9pPr lvl="8">
              <a:spcBef>
                <a:spcPts val="0"/>
              </a:spcBef>
              <a:buSzPct val="99224"/>
              <a:defRPr sz="4266"/>
            </a:lvl9pPr>
          </a:lstStyle>
          <a:p>
            <a:endParaRPr/>
          </a:p>
        </p:txBody>
      </p:sp>
      <p:sp>
        <p:nvSpPr>
          <p:cNvPr id="12" name="Shape 12"/>
          <p:cNvSpPr txBox="1">
            <a:spLocks noGrp="1"/>
          </p:cNvSpPr>
          <p:nvPr>
            <p:ph type="body" idx="1"/>
          </p:nvPr>
        </p:nvSpPr>
        <p:spPr>
          <a:xfrm>
            <a:off x="304800" y="1828800"/>
            <a:ext cx="9550400" cy="5486399"/>
          </a:xfrm>
          <a:prstGeom prst="rect">
            <a:avLst/>
          </a:prstGeom>
          <a:noFill/>
          <a:ln>
            <a:noFill/>
          </a:ln>
        </p:spPr>
        <p:txBody>
          <a:bodyPr lIns="91425" tIns="91425" rIns="91425" bIns="91425" anchor="t" anchorCtr="0"/>
          <a:lstStyle>
            <a:lvl1pPr lvl="0">
              <a:spcBef>
                <a:spcPts val="0"/>
              </a:spcBef>
              <a:buSzPct val="98765"/>
              <a:buChar char="●"/>
              <a:defRPr sz="2666"/>
            </a:lvl1pPr>
            <a:lvl2pPr lvl="1">
              <a:spcBef>
                <a:spcPts val="0"/>
              </a:spcBef>
              <a:buSzPct val="98765"/>
              <a:buChar char="○"/>
              <a:defRPr sz="2666"/>
            </a:lvl2pPr>
            <a:lvl3pPr lvl="2">
              <a:spcBef>
                <a:spcPts val="0"/>
              </a:spcBef>
              <a:buSzPct val="98765"/>
              <a:buChar char="■"/>
              <a:defRPr sz="2666"/>
            </a:lvl3pPr>
            <a:lvl4pPr lvl="3">
              <a:spcBef>
                <a:spcPts val="0"/>
              </a:spcBef>
              <a:buSzPct val="98765"/>
              <a:buChar char="●"/>
              <a:defRPr sz="2666"/>
            </a:lvl4pPr>
            <a:lvl5pPr lvl="4">
              <a:spcBef>
                <a:spcPts val="0"/>
              </a:spcBef>
              <a:buSzPct val="98765"/>
              <a:buChar char="○"/>
              <a:defRPr sz="2666"/>
            </a:lvl5pPr>
            <a:lvl6pPr lvl="5">
              <a:spcBef>
                <a:spcPts val="0"/>
              </a:spcBef>
              <a:buSzPct val="98765"/>
              <a:buChar char="■"/>
              <a:defRPr sz="2666"/>
            </a:lvl6pPr>
            <a:lvl7pPr lvl="6">
              <a:spcBef>
                <a:spcPts val="0"/>
              </a:spcBef>
              <a:buSzPct val="98765"/>
              <a:buChar char="●"/>
              <a:defRPr sz="2666"/>
            </a:lvl7pPr>
            <a:lvl8pPr lvl="7">
              <a:spcBef>
                <a:spcPts val="0"/>
              </a:spcBef>
              <a:buSzPct val="98765"/>
              <a:buChar char="○"/>
              <a:defRPr sz="2666"/>
            </a:lvl8pPr>
            <a:lvl9pPr lvl="8">
              <a:spcBef>
                <a:spcPts val="0"/>
              </a:spcBef>
              <a:buSzPct val="98765"/>
              <a:buChar char="■"/>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lvl="0">
              <a:spcBef>
                <a:spcPts val="0"/>
              </a:spcBef>
              <a:buSzPct val="99224"/>
              <a:defRPr sz="4266"/>
            </a:lvl1pPr>
            <a:lvl2pPr lvl="1">
              <a:spcBef>
                <a:spcPts val="0"/>
              </a:spcBef>
              <a:buSzPct val="99224"/>
              <a:defRPr sz="4266"/>
            </a:lvl2pPr>
            <a:lvl3pPr lvl="2">
              <a:spcBef>
                <a:spcPts val="0"/>
              </a:spcBef>
              <a:buSzPct val="99224"/>
              <a:defRPr sz="4266"/>
            </a:lvl3pPr>
            <a:lvl4pPr lvl="3">
              <a:spcBef>
                <a:spcPts val="0"/>
              </a:spcBef>
              <a:buSzPct val="99224"/>
              <a:defRPr sz="4266"/>
            </a:lvl4pPr>
            <a:lvl5pPr lvl="4">
              <a:spcBef>
                <a:spcPts val="0"/>
              </a:spcBef>
              <a:buSzPct val="99224"/>
              <a:defRPr sz="4266"/>
            </a:lvl5pPr>
            <a:lvl6pPr lvl="5">
              <a:spcBef>
                <a:spcPts val="0"/>
              </a:spcBef>
              <a:buSzPct val="99224"/>
              <a:defRPr sz="4266"/>
            </a:lvl6pPr>
            <a:lvl7pPr lvl="6">
              <a:spcBef>
                <a:spcPts val="0"/>
              </a:spcBef>
              <a:buSzPct val="99224"/>
              <a:defRPr sz="4266"/>
            </a:lvl7pPr>
            <a:lvl8pPr lvl="7">
              <a:spcBef>
                <a:spcPts val="0"/>
              </a:spcBef>
              <a:buSzPct val="99224"/>
              <a:defRPr sz="4266"/>
            </a:lvl8pPr>
            <a:lvl9pPr lvl="8">
              <a:spcBef>
                <a:spcPts val="0"/>
              </a:spcBef>
              <a:buSzPct val="99224"/>
              <a:defRPr sz="4266"/>
            </a:lvl9pPr>
          </a:lstStyle>
          <a:p>
            <a:endParaRPr/>
          </a:p>
        </p:txBody>
      </p:sp>
      <p:sp>
        <p:nvSpPr>
          <p:cNvPr id="15" name="Shape 15"/>
          <p:cNvSpPr txBox="1">
            <a:spLocks noGrp="1"/>
          </p:cNvSpPr>
          <p:nvPr>
            <p:ph type="body" idx="1"/>
          </p:nvPr>
        </p:nvSpPr>
        <p:spPr>
          <a:xfrm>
            <a:off x="304800" y="1828800"/>
            <a:ext cx="4470399" cy="5486399"/>
          </a:xfrm>
          <a:prstGeom prst="rect">
            <a:avLst/>
          </a:prstGeom>
          <a:noFill/>
          <a:ln>
            <a:noFill/>
          </a:ln>
        </p:spPr>
        <p:txBody>
          <a:bodyPr lIns="91425" tIns="91425" rIns="91425" bIns="91425" anchor="t" anchorCtr="0"/>
          <a:lstStyle>
            <a:lvl1pPr lvl="0">
              <a:spcBef>
                <a:spcPts val="0"/>
              </a:spcBef>
              <a:buSzPct val="98765"/>
              <a:buChar char="●"/>
              <a:defRPr sz="2666"/>
            </a:lvl1pPr>
            <a:lvl2pPr lvl="1">
              <a:spcBef>
                <a:spcPts val="0"/>
              </a:spcBef>
              <a:buSzPct val="98765"/>
              <a:buChar char="○"/>
              <a:defRPr sz="2666"/>
            </a:lvl2pPr>
            <a:lvl3pPr lvl="2">
              <a:spcBef>
                <a:spcPts val="0"/>
              </a:spcBef>
              <a:buSzPct val="98765"/>
              <a:buChar char="■"/>
              <a:defRPr sz="2666"/>
            </a:lvl3pPr>
            <a:lvl4pPr lvl="3">
              <a:spcBef>
                <a:spcPts val="0"/>
              </a:spcBef>
              <a:buSzPct val="98765"/>
              <a:buChar char="●"/>
              <a:defRPr sz="2666"/>
            </a:lvl4pPr>
            <a:lvl5pPr lvl="4">
              <a:spcBef>
                <a:spcPts val="0"/>
              </a:spcBef>
              <a:buSzPct val="98765"/>
              <a:buChar char="○"/>
              <a:defRPr sz="2666"/>
            </a:lvl5pPr>
            <a:lvl6pPr lvl="5">
              <a:spcBef>
                <a:spcPts val="0"/>
              </a:spcBef>
              <a:buSzPct val="98765"/>
              <a:buChar char="■"/>
              <a:defRPr sz="2666"/>
            </a:lvl6pPr>
            <a:lvl7pPr lvl="6">
              <a:spcBef>
                <a:spcPts val="0"/>
              </a:spcBef>
              <a:buSzPct val="98765"/>
              <a:buChar char="●"/>
              <a:defRPr sz="2666"/>
            </a:lvl7pPr>
            <a:lvl8pPr lvl="7">
              <a:spcBef>
                <a:spcPts val="0"/>
              </a:spcBef>
              <a:buSzPct val="98765"/>
              <a:buChar char="○"/>
              <a:defRPr sz="2666"/>
            </a:lvl8pPr>
            <a:lvl9pPr lvl="8">
              <a:spcBef>
                <a:spcPts val="0"/>
              </a:spcBef>
              <a:buSzPct val="98765"/>
              <a:buChar char="■"/>
              <a:defRPr sz="2666"/>
            </a:lvl9pPr>
          </a:lstStyle>
          <a:p>
            <a:endParaRPr/>
          </a:p>
        </p:txBody>
      </p:sp>
      <p:sp>
        <p:nvSpPr>
          <p:cNvPr id="16" name="Shape 16"/>
          <p:cNvSpPr txBox="1">
            <a:spLocks noGrp="1"/>
          </p:cNvSpPr>
          <p:nvPr>
            <p:ph type="body" idx="2"/>
          </p:nvPr>
        </p:nvSpPr>
        <p:spPr>
          <a:xfrm>
            <a:off x="5384800" y="1828800"/>
            <a:ext cx="4470399" cy="5486399"/>
          </a:xfrm>
          <a:prstGeom prst="rect">
            <a:avLst/>
          </a:prstGeom>
          <a:noFill/>
          <a:ln>
            <a:noFill/>
          </a:ln>
        </p:spPr>
        <p:txBody>
          <a:bodyPr lIns="91425" tIns="91425" rIns="91425" bIns="91425" anchor="t" anchorCtr="0"/>
          <a:lstStyle>
            <a:lvl1pPr lvl="0">
              <a:spcBef>
                <a:spcPts val="0"/>
              </a:spcBef>
              <a:buSzPct val="98765"/>
              <a:buChar char="●"/>
              <a:defRPr sz="2666"/>
            </a:lvl1pPr>
            <a:lvl2pPr lvl="1">
              <a:spcBef>
                <a:spcPts val="0"/>
              </a:spcBef>
              <a:buSzPct val="98765"/>
              <a:buChar char="○"/>
              <a:defRPr sz="2666"/>
            </a:lvl2pPr>
            <a:lvl3pPr lvl="2">
              <a:spcBef>
                <a:spcPts val="0"/>
              </a:spcBef>
              <a:buSzPct val="98765"/>
              <a:buChar char="■"/>
              <a:defRPr sz="2666"/>
            </a:lvl3pPr>
            <a:lvl4pPr lvl="3">
              <a:spcBef>
                <a:spcPts val="0"/>
              </a:spcBef>
              <a:buSzPct val="98765"/>
              <a:buChar char="●"/>
              <a:defRPr sz="2666"/>
            </a:lvl4pPr>
            <a:lvl5pPr lvl="4">
              <a:spcBef>
                <a:spcPts val="0"/>
              </a:spcBef>
              <a:buSzPct val="98765"/>
              <a:buChar char="○"/>
              <a:defRPr sz="2666"/>
            </a:lvl5pPr>
            <a:lvl6pPr lvl="5">
              <a:spcBef>
                <a:spcPts val="0"/>
              </a:spcBef>
              <a:buSzPct val="98765"/>
              <a:buChar char="■"/>
              <a:defRPr sz="2666"/>
            </a:lvl6pPr>
            <a:lvl7pPr lvl="6">
              <a:spcBef>
                <a:spcPts val="0"/>
              </a:spcBef>
              <a:buSzPct val="98765"/>
              <a:buChar char="●"/>
              <a:defRPr sz="2666"/>
            </a:lvl7pPr>
            <a:lvl8pPr lvl="7">
              <a:spcBef>
                <a:spcPts val="0"/>
              </a:spcBef>
              <a:buSzPct val="98765"/>
              <a:buChar char="○"/>
              <a:defRPr sz="2666"/>
            </a:lvl8pPr>
            <a:lvl9pPr lvl="8">
              <a:spcBef>
                <a:spcPts val="0"/>
              </a:spcBef>
              <a:buSzPct val="98765"/>
              <a:buChar char="■"/>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304800" y="6705600"/>
            <a:ext cx="9550400" cy="609599"/>
          </a:xfrm>
          <a:prstGeom prst="rect">
            <a:avLst/>
          </a:prstGeom>
          <a:noFill/>
          <a:ln>
            <a:noFill/>
          </a:ln>
        </p:spPr>
        <p:txBody>
          <a:bodyPr lIns="91425" tIns="91425" rIns="91425" bIns="91425" anchor="t" anchorCtr="0"/>
          <a:lstStyle>
            <a:lvl1pPr lvl="0" algn="ctr">
              <a:spcBef>
                <a:spcPts val="0"/>
              </a:spcBef>
              <a:buSzPct val="100000"/>
              <a:buChar char="●"/>
              <a:defRPr sz="3200"/>
            </a:lvl1pPr>
            <a:lvl2pPr lvl="1" algn="ctr">
              <a:spcBef>
                <a:spcPts val="0"/>
              </a:spcBef>
              <a:buSzPct val="100000"/>
              <a:buChar char="○"/>
              <a:defRPr sz="3200"/>
            </a:lvl2pPr>
            <a:lvl3pPr lvl="2" algn="ctr">
              <a:spcBef>
                <a:spcPts val="0"/>
              </a:spcBef>
              <a:buSzPct val="100000"/>
              <a:buChar char="■"/>
              <a:defRPr sz="3200"/>
            </a:lvl3pPr>
            <a:lvl4pPr lvl="3" algn="ctr">
              <a:spcBef>
                <a:spcPts val="0"/>
              </a:spcBef>
              <a:buSzPct val="100000"/>
              <a:buChar char="●"/>
              <a:defRPr sz="3200"/>
            </a:lvl4pPr>
            <a:lvl5pPr lvl="4" algn="ctr">
              <a:spcBef>
                <a:spcPts val="0"/>
              </a:spcBef>
              <a:buSzPct val="100000"/>
              <a:buChar char="○"/>
              <a:defRPr sz="3200"/>
            </a:lvl5pPr>
            <a:lvl6pPr lvl="5" algn="ctr">
              <a:spcBef>
                <a:spcPts val="0"/>
              </a:spcBef>
              <a:buSzPct val="100000"/>
              <a:buChar char="■"/>
              <a:defRPr sz="3200"/>
            </a:lvl6pPr>
            <a:lvl7pPr lvl="6" algn="ctr">
              <a:spcBef>
                <a:spcPts val="0"/>
              </a:spcBef>
              <a:buSzPct val="100000"/>
              <a:buChar char="●"/>
              <a:defRPr sz="3200"/>
            </a:lvl7pPr>
            <a:lvl8pPr lvl="7" algn="ctr">
              <a:spcBef>
                <a:spcPts val="0"/>
              </a:spcBef>
              <a:buSzPct val="100000"/>
              <a:buChar char="○"/>
              <a:defRPr sz="3200"/>
            </a:lvl8pPr>
            <a:lvl9pPr lvl="8" algn="ctr">
              <a:spcBef>
                <a:spcPts val="0"/>
              </a:spcBef>
              <a:buSzPct val="100000"/>
              <a:buChar char="■"/>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2- 1</a:t>
            </a:r>
          </a:p>
        </p:txBody>
      </p:sp>
      <p:sp>
        <p:nvSpPr>
          <p:cNvPr id="24" name="Shape 24"/>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5" name="Shape 25"/>
          <p:cNvPicPr preferRelativeResize="0"/>
          <p:nvPr/>
        </p:nvPicPr>
        <p:blipFill>
          <a:blip r:embed="rId3">
            <a:alphaModFix/>
          </a:blip>
          <a:stretch>
            <a:fillRect/>
          </a:stretch>
        </p:blipFill>
        <p:spPr>
          <a:xfrm>
            <a:off x="169325" y="846650"/>
            <a:ext cx="3566574" cy="2963325"/>
          </a:xfrm>
          <a:prstGeom prst="rect">
            <a:avLst/>
          </a:prstGeom>
          <a:noFill/>
          <a:ln>
            <a:noFill/>
          </a:ln>
        </p:spPr>
      </p:pic>
      <p:sp>
        <p:nvSpPr>
          <p:cNvPr id="26" name="Shape 26"/>
          <p:cNvSpPr txBox="1"/>
          <p:nvPr/>
        </p:nvSpPr>
        <p:spPr>
          <a:xfrm>
            <a:off x="3658300" y="1490475"/>
            <a:ext cx="2834900" cy="1025150"/>
          </a:xfrm>
          <a:prstGeom prst="rect">
            <a:avLst/>
          </a:prstGeom>
          <a:noFill/>
          <a:ln>
            <a:noFill/>
          </a:ln>
        </p:spPr>
        <p:txBody>
          <a:bodyPr lIns="38100" tIns="38100" rIns="38100" bIns="38100" anchor="t" anchorCtr="0">
            <a:noAutofit/>
          </a:bodyPr>
          <a:lstStyle/>
          <a:p>
            <a:pPr marL="0" marR="0" lvl="0" indent="0" algn="l">
              <a:lnSpc>
                <a:spcPct val="120089"/>
              </a:lnSpc>
              <a:spcBef>
                <a:spcPts val="0"/>
              </a:spcBef>
              <a:spcAft>
                <a:spcPts val="0"/>
              </a:spcAft>
              <a:buNone/>
            </a:pPr>
            <a:r>
              <a:rPr lang="en-US" sz="3111" i="1">
                <a:solidFill>
                  <a:srgbClr val="EC0000"/>
                </a:solidFill>
                <a:latin typeface="Arial"/>
                <a:ea typeface="Arial"/>
                <a:cs typeface="Arial"/>
                <a:sym typeface="Arial"/>
              </a:rPr>
              <a:t>i t ’s good and </a:t>
            </a:r>
          </a:p>
          <a:p>
            <a:pPr marL="0" marR="0" lvl="0" indent="0" algn="l">
              <a:lnSpc>
                <a:spcPct val="120089"/>
              </a:lnSpc>
              <a:spcBef>
                <a:spcPts val="0"/>
              </a:spcBef>
              <a:spcAft>
                <a:spcPts val="0"/>
              </a:spcAft>
              <a:buNone/>
            </a:pPr>
            <a:r>
              <a:rPr lang="en-US" sz="3111" i="1">
                <a:solidFill>
                  <a:srgbClr val="EC0000"/>
                </a:solidFill>
                <a:latin typeface="Arial"/>
                <a:ea typeface="Arial"/>
                <a:cs typeface="Arial"/>
                <a:sym typeface="Arial"/>
              </a:rPr>
              <a:t>good for you</a:t>
            </a:r>
          </a:p>
        </p:txBody>
      </p:sp>
      <p:sp>
        <p:nvSpPr>
          <p:cNvPr id="27" name="Shape 27"/>
          <p:cNvSpPr txBox="1">
            <a:spLocks noGrp="1"/>
          </p:cNvSpPr>
          <p:nvPr>
            <p:ph type="ctrTitle"/>
          </p:nvPr>
        </p:nvSpPr>
        <p:spPr>
          <a:xfrm>
            <a:off x="-236350" y="2591150"/>
            <a:ext cx="7830250" cy="1607249"/>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br>
              <a:rPr lang="en-US" sz="4000" b="1">
                <a:solidFill>
                  <a:srgbClr val="000000"/>
                </a:solidFill>
                <a:latin typeface="Arial"/>
                <a:ea typeface="Arial"/>
                <a:cs typeface="Arial"/>
                <a:sym typeface="Arial"/>
              </a:rPr>
            </a:br>
            <a:r>
              <a:rPr lang="en-US" sz="4000" b="1">
                <a:solidFill>
                  <a:srgbClr val="000000"/>
                </a:solidFill>
                <a:latin typeface="Arial"/>
                <a:ea typeface="Arial"/>
                <a:cs typeface="Arial"/>
                <a:sym typeface="Arial"/>
              </a:rPr>
              <a:t>Chapter Two</a:t>
            </a:r>
          </a:p>
        </p:txBody>
      </p:sp>
      <p:sp>
        <p:nvSpPr>
          <p:cNvPr id="28" name="Shape 28"/>
          <p:cNvSpPr txBox="1">
            <a:spLocks noGrp="1"/>
          </p:cNvSpPr>
          <p:nvPr>
            <p:ph type="subTitle" idx="1"/>
          </p:nvPr>
        </p:nvSpPr>
        <p:spPr>
          <a:xfrm>
            <a:off x="779625" y="4707800"/>
            <a:ext cx="6983575" cy="1921225"/>
          </a:xfrm>
          <a:prstGeom prst="rect">
            <a:avLst/>
          </a:prstGeom>
          <a:noFill/>
          <a:ln>
            <a:noFill/>
          </a:ln>
        </p:spPr>
        <p:txBody>
          <a:bodyPr lIns="38100" tIns="38100" rIns="38100" bIns="38100" anchor="t" anchorCtr="0">
            <a:noAutofit/>
          </a:bodyPr>
          <a:lstStyle/>
          <a:p>
            <a:pPr marL="0" marR="0" lvl="0" indent="0" algn="ctr">
              <a:lnSpc>
                <a:spcPct val="119921"/>
              </a:lnSpc>
              <a:spcBef>
                <a:spcPts val="0"/>
              </a:spcBef>
              <a:spcAft>
                <a:spcPts val="0"/>
              </a:spcAft>
              <a:buNone/>
            </a:pPr>
            <a:r>
              <a:rPr lang="en-US" sz="3555">
                <a:solidFill>
                  <a:srgbClr val="000000"/>
                </a:solidFill>
                <a:latin typeface="Arial"/>
                <a:ea typeface="Arial"/>
                <a:cs typeface="Arial"/>
                <a:sym typeface="Arial"/>
              </a:rPr>
              <a:t>Company and Marketing Strategy</a:t>
            </a:r>
          </a:p>
          <a:p>
            <a:pPr marL="0" marR="0" lvl="0" indent="0" algn="ctr">
              <a:lnSpc>
                <a:spcPct val="119921"/>
              </a:lnSpc>
              <a:spcBef>
                <a:spcPts val="635"/>
              </a:spcBef>
              <a:spcAft>
                <a:spcPts val="0"/>
              </a:spcAft>
              <a:buNone/>
            </a:pPr>
            <a:r>
              <a:rPr lang="en-US" sz="3555">
                <a:solidFill>
                  <a:srgbClr val="000000"/>
                </a:solidFill>
                <a:latin typeface="Arial"/>
                <a:ea typeface="Arial"/>
                <a:cs typeface="Arial"/>
                <a:sym typeface="Arial"/>
              </a:rPr>
              <a:t>Partnering to Build Customer Relationships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2- 10</a:t>
            </a:r>
          </a:p>
        </p:txBody>
      </p:sp>
      <p:sp>
        <p:nvSpPr>
          <p:cNvPr id="117" name="Shape 117"/>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18" name="Shape 118"/>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119" name="Shape 119"/>
          <p:cNvSpPr txBox="1">
            <a:spLocks noGrp="1"/>
          </p:cNvSpPr>
          <p:nvPr>
            <p:ph type="title"/>
          </p:nvPr>
        </p:nvSpPr>
        <p:spPr>
          <a:xfrm>
            <a:off x="102300" y="643800"/>
            <a:ext cx="8507575" cy="124387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Companywide Strategic Planning:</a:t>
            </a:r>
          </a:p>
        </p:txBody>
      </p:sp>
      <p:pic>
        <p:nvPicPr>
          <p:cNvPr id="120" name="Shape 120"/>
          <p:cNvPicPr preferRelativeResize="0"/>
          <p:nvPr/>
        </p:nvPicPr>
        <p:blipFill>
          <a:blip r:embed="rId4">
            <a:alphaModFix/>
          </a:blip>
          <a:stretch>
            <a:fillRect/>
          </a:stretch>
        </p:blipFill>
        <p:spPr>
          <a:xfrm>
            <a:off x="1439325" y="1524000"/>
            <a:ext cx="7874000" cy="53445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2- 11</a:t>
            </a:r>
          </a:p>
        </p:txBody>
      </p:sp>
      <p:sp>
        <p:nvSpPr>
          <p:cNvPr id="126" name="Shape 126"/>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27" name="Shape 127"/>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128" name="Shape 128"/>
          <p:cNvSpPr txBox="1">
            <a:spLocks noGrp="1"/>
          </p:cNvSpPr>
          <p:nvPr>
            <p:ph type="body" idx="1"/>
          </p:nvPr>
        </p:nvSpPr>
        <p:spPr>
          <a:xfrm>
            <a:off x="102300" y="1490475"/>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Problems with Matrix Approaches</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
        <p:nvSpPr>
          <p:cNvPr id="129" name="Shape 129"/>
          <p:cNvSpPr txBox="1">
            <a:spLocks noGrp="1"/>
          </p:cNvSpPr>
          <p:nvPr>
            <p:ph type="title"/>
          </p:nvPr>
        </p:nvSpPr>
        <p:spPr>
          <a:xfrm>
            <a:off x="610300" y="64380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Companywide Strategic Planning</a:t>
            </a:r>
          </a:p>
        </p:txBody>
      </p:sp>
      <p:sp>
        <p:nvSpPr>
          <p:cNvPr id="130" name="Shape 130"/>
          <p:cNvSpPr txBox="1"/>
          <p:nvPr/>
        </p:nvSpPr>
        <p:spPr>
          <a:xfrm>
            <a:off x="1118300" y="2252475"/>
            <a:ext cx="8507575" cy="4545875"/>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000000"/>
              </a:buClr>
              <a:buSzPct val="98765"/>
              <a:buFont typeface="Arial"/>
              <a:buChar char="●"/>
            </a:pPr>
            <a:r>
              <a:rPr lang="en-US" sz="3555">
                <a:solidFill>
                  <a:srgbClr val="000000"/>
                </a:solidFill>
                <a:latin typeface="Arial"/>
                <a:ea typeface="Arial"/>
                <a:cs typeface="Arial"/>
                <a:sym typeface="Arial"/>
              </a:rPr>
              <a:t>Difficulty in defining SBUs and measuring market share and growth</a:t>
            </a:r>
          </a:p>
          <a:p>
            <a:pPr marL="381000" marR="0" lvl="0" indent="-276577" algn="l">
              <a:lnSpc>
                <a:spcPct val="119921"/>
              </a:lnSpc>
              <a:spcBef>
                <a:spcPts val="635"/>
              </a:spcBef>
              <a:spcAft>
                <a:spcPts val="0"/>
              </a:spcAft>
              <a:buClr>
                <a:srgbClr val="000000"/>
              </a:buClr>
              <a:buSzPct val="98765"/>
              <a:buFont typeface="Arial"/>
              <a:buChar char="●"/>
            </a:pPr>
            <a:r>
              <a:rPr lang="en-US" sz="3555">
                <a:solidFill>
                  <a:srgbClr val="000000"/>
                </a:solidFill>
                <a:latin typeface="Arial"/>
                <a:ea typeface="Arial"/>
                <a:cs typeface="Arial"/>
                <a:sym typeface="Arial"/>
              </a:rPr>
              <a:t>Time consuming</a:t>
            </a:r>
          </a:p>
          <a:p>
            <a:pPr marL="381000" marR="0" lvl="0" indent="-276577" algn="l">
              <a:lnSpc>
                <a:spcPct val="119921"/>
              </a:lnSpc>
              <a:spcBef>
                <a:spcPts val="635"/>
              </a:spcBef>
              <a:spcAft>
                <a:spcPts val="0"/>
              </a:spcAft>
              <a:buClr>
                <a:srgbClr val="000000"/>
              </a:buClr>
              <a:buSzPct val="98765"/>
              <a:buFont typeface="Arial"/>
              <a:buChar char="●"/>
            </a:pPr>
            <a:r>
              <a:rPr lang="en-US" sz="3555">
                <a:solidFill>
                  <a:srgbClr val="000000"/>
                </a:solidFill>
                <a:latin typeface="Arial"/>
                <a:ea typeface="Arial"/>
                <a:cs typeface="Arial"/>
                <a:sym typeface="Arial"/>
              </a:rPr>
              <a:t>Expensive</a:t>
            </a:r>
          </a:p>
          <a:p>
            <a:pPr marL="381000" marR="0" lvl="0" indent="-276577" algn="l">
              <a:lnSpc>
                <a:spcPct val="119921"/>
              </a:lnSpc>
              <a:spcBef>
                <a:spcPts val="635"/>
              </a:spcBef>
              <a:spcAft>
                <a:spcPts val="0"/>
              </a:spcAft>
              <a:buClr>
                <a:srgbClr val="000000"/>
              </a:buClr>
              <a:buSzPct val="98765"/>
              <a:buFont typeface="Arial"/>
              <a:buChar char="●"/>
            </a:pPr>
            <a:r>
              <a:rPr lang="en-US" sz="3555">
                <a:solidFill>
                  <a:srgbClr val="000000"/>
                </a:solidFill>
                <a:latin typeface="Arial"/>
                <a:ea typeface="Arial"/>
                <a:cs typeface="Arial"/>
                <a:sym typeface="Arial"/>
              </a:rPr>
              <a:t>Focus on current businesses, not future planning</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2- 12</a:t>
            </a:r>
          </a:p>
        </p:txBody>
      </p:sp>
      <p:sp>
        <p:nvSpPr>
          <p:cNvPr id="136" name="Shape 136"/>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37" name="Shape 137"/>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138" name="Shape 138"/>
          <p:cNvSpPr txBox="1">
            <a:spLocks noGrp="1"/>
          </p:cNvSpPr>
          <p:nvPr>
            <p:ph type="body" idx="1"/>
          </p:nvPr>
        </p:nvSpPr>
        <p:spPr>
          <a:xfrm>
            <a:off x="864300" y="1659800"/>
            <a:ext cx="9269574" cy="481874"/>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Developing Strategies for Growth and Downsizing</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
        <p:nvSpPr>
          <p:cNvPr id="139" name="Shape 139"/>
          <p:cNvSpPr txBox="1">
            <a:spLocks noGrp="1"/>
          </p:cNvSpPr>
          <p:nvPr>
            <p:ph type="title"/>
          </p:nvPr>
        </p:nvSpPr>
        <p:spPr>
          <a:xfrm>
            <a:off x="102300" y="64380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Companywide Strategic Planning</a:t>
            </a:r>
          </a:p>
        </p:txBody>
      </p:sp>
      <p:sp>
        <p:nvSpPr>
          <p:cNvPr id="140" name="Shape 140"/>
          <p:cNvSpPr txBox="1"/>
          <p:nvPr/>
        </p:nvSpPr>
        <p:spPr>
          <a:xfrm>
            <a:off x="102300" y="2252475"/>
            <a:ext cx="8507575"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Product/market expansion grid </a:t>
            </a:r>
            <a:r>
              <a:rPr lang="en-US" sz="3555">
                <a:solidFill>
                  <a:srgbClr val="000000"/>
                </a:solidFill>
                <a:latin typeface="Arial"/>
                <a:ea typeface="Arial"/>
                <a:cs typeface="Arial"/>
                <a:sym typeface="Arial"/>
              </a:rPr>
              <a:t>is a tool for identifying company growth opportunities through market penetration, market development, product development, or diversification</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2- 13</a:t>
            </a:r>
          </a:p>
        </p:txBody>
      </p:sp>
      <p:sp>
        <p:nvSpPr>
          <p:cNvPr id="146" name="Shape 146"/>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47" name="Shape 147"/>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148" name="Shape 148"/>
          <p:cNvSpPr txBox="1">
            <a:spLocks noGrp="1"/>
          </p:cNvSpPr>
          <p:nvPr>
            <p:ph type="body" idx="1"/>
          </p:nvPr>
        </p:nvSpPr>
        <p:spPr>
          <a:xfrm>
            <a:off x="948950" y="1659800"/>
            <a:ext cx="9184900" cy="397225"/>
          </a:xfrm>
          <a:prstGeom prst="rect">
            <a:avLst/>
          </a:prstGeom>
          <a:noFill/>
          <a:ln>
            <a:noFill/>
          </a:ln>
        </p:spPr>
        <p:txBody>
          <a:bodyPr lIns="38100" tIns="38100" rIns="38100" bIns="38100" anchor="t" anchorCtr="0">
            <a:noAutofit/>
          </a:bodyPr>
          <a:lstStyle/>
          <a:p>
            <a:pPr marL="0" marR="0" lvl="0" indent="0" algn="ctr">
              <a:lnSpc>
                <a:spcPct val="107812"/>
              </a:lnSpc>
              <a:spcBef>
                <a:spcPts val="0"/>
              </a:spcBef>
              <a:spcAft>
                <a:spcPts val="0"/>
              </a:spcAft>
              <a:buNone/>
            </a:pPr>
            <a:r>
              <a:rPr lang="en-US" sz="2666" b="1">
                <a:solidFill>
                  <a:srgbClr val="04617B"/>
                </a:solidFill>
                <a:latin typeface="Arial"/>
                <a:ea typeface="Arial"/>
                <a:cs typeface="Arial"/>
                <a:sym typeface="Arial"/>
              </a:rPr>
              <a:t>Developing Strategies for Growth and Downsizing Product/Market Expansion Grid Strategies</a:t>
            </a:r>
          </a:p>
          <a:p>
            <a:pPr marL="0" marR="0" lvl="0" indent="0" algn="ctr">
              <a:lnSpc>
                <a:spcPct val="107812"/>
              </a:lnSpc>
              <a:spcBef>
                <a:spcPts val="479"/>
              </a:spcBef>
              <a:spcAft>
                <a:spcPts val="0"/>
              </a:spcAft>
              <a:buNone/>
            </a:pPr>
            <a:endParaRPr sz="2666" b="1">
              <a:solidFill>
                <a:srgbClr val="04617B"/>
              </a:solidFill>
              <a:latin typeface="Arial"/>
              <a:ea typeface="Arial"/>
              <a:cs typeface="Arial"/>
              <a:sym typeface="Arial"/>
            </a:endParaRPr>
          </a:p>
          <a:p>
            <a:pPr marL="0" marR="0" lvl="0" indent="0" algn="ctr">
              <a:lnSpc>
                <a:spcPct val="107812"/>
              </a:lnSpc>
              <a:spcBef>
                <a:spcPts val="479"/>
              </a:spcBef>
              <a:spcAft>
                <a:spcPts val="0"/>
              </a:spcAft>
              <a:buNone/>
            </a:pPr>
            <a:endParaRPr sz="2666" b="1">
              <a:solidFill>
                <a:srgbClr val="04617B"/>
              </a:solidFill>
              <a:latin typeface="Arial"/>
              <a:ea typeface="Arial"/>
              <a:cs typeface="Arial"/>
              <a:sym typeface="Arial"/>
            </a:endParaRPr>
          </a:p>
        </p:txBody>
      </p:sp>
      <p:sp>
        <p:nvSpPr>
          <p:cNvPr id="149" name="Shape 149"/>
          <p:cNvSpPr txBox="1">
            <a:spLocks noGrp="1"/>
          </p:cNvSpPr>
          <p:nvPr>
            <p:ph type="title"/>
          </p:nvPr>
        </p:nvSpPr>
        <p:spPr>
          <a:xfrm>
            <a:off x="102300" y="64380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Companywide Strategic Planning</a:t>
            </a:r>
          </a:p>
        </p:txBody>
      </p:sp>
      <p:pic>
        <p:nvPicPr>
          <p:cNvPr id="150" name="Shape 150"/>
          <p:cNvPicPr preferRelativeResize="0"/>
          <p:nvPr/>
        </p:nvPicPr>
        <p:blipFill>
          <a:blip r:embed="rId4">
            <a:alphaModFix/>
          </a:blip>
          <a:stretch>
            <a:fillRect/>
          </a:stretch>
        </p:blipFill>
        <p:spPr>
          <a:xfrm>
            <a:off x="0" y="2201325"/>
            <a:ext cx="8636000" cy="4572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2- 14</a:t>
            </a:r>
          </a:p>
        </p:txBody>
      </p:sp>
      <p:sp>
        <p:nvSpPr>
          <p:cNvPr id="156" name="Shape 156"/>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57" name="Shape 157"/>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158" name="Shape 158"/>
          <p:cNvSpPr txBox="1">
            <a:spLocks noGrp="1"/>
          </p:cNvSpPr>
          <p:nvPr>
            <p:ph type="body" idx="1"/>
          </p:nvPr>
        </p:nvSpPr>
        <p:spPr>
          <a:xfrm>
            <a:off x="102300" y="1490475"/>
            <a:ext cx="9523575" cy="481874"/>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Developing Strategies </a:t>
            </a:r>
          </a:p>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for Growth and Downsizing</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
        <p:nvSpPr>
          <p:cNvPr id="159" name="Shape 159"/>
          <p:cNvSpPr txBox="1">
            <a:spLocks noGrp="1"/>
          </p:cNvSpPr>
          <p:nvPr>
            <p:ph type="title"/>
          </p:nvPr>
        </p:nvSpPr>
        <p:spPr>
          <a:xfrm>
            <a:off x="779625" y="38980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Companywide Strategic Planning</a:t>
            </a:r>
          </a:p>
        </p:txBody>
      </p:sp>
      <p:sp>
        <p:nvSpPr>
          <p:cNvPr id="160" name="Shape 160"/>
          <p:cNvSpPr txBox="1"/>
          <p:nvPr/>
        </p:nvSpPr>
        <p:spPr>
          <a:xfrm>
            <a:off x="864300" y="2506475"/>
            <a:ext cx="8253574" cy="4291874"/>
          </a:xfrm>
          <a:prstGeom prst="rect">
            <a:avLst/>
          </a:prstGeom>
          <a:noFill/>
          <a:ln>
            <a:noFill/>
          </a:ln>
        </p:spPr>
        <p:txBody>
          <a:bodyPr lIns="38100" tIns="38100" rIns="38100" bIns="38100" anchor="t" anchorCtr="0">
            <a:noAutofit/>
          </a:bodyPr>
          <a:lstStyle/>
          <a:p>
            <a:pPr marL="0" marR="0" lvl="0" indent="0" algn="l">
              <a:lnSpc>
                <a:spcPct val="107870"/>
              </a:lnSpc>
              <a:spcBef>
                <a:spcPts val="0"/>
              </a:spcBef>
              <a:spcAft>
                <a:spcPts val="0"/>
              </a:spcAft>
              <a:buNone/>
            </a:pPr>
            <a:r>
              <a:rPr lang="en-US" sz="3000" b="1">
                <a:solidFill>
                  <a:srgbClr val="000000"/>
                </a:solidFill>
                <a:latin typeface="Arial"/>
                <a:ea typeface="Arial"/>
                <a:cs typeface="Arial"/>
                <a:sym typeface="Arial"/>
              </a:rPr>
              <a:t>Market penetration </a:t>
            </a:r>
            <a:r>
              <a:rPr lang="en-US" sz="3000">
                <a:solidFill>
                  <a:srgbClr val="000000"/>
                </a:solidFill>
                <a:latin typeface="Arial"/>
                <a:ea typeface="Arial"/>
                <a:cs typeface="Arial"/>
                <a:sym typeface="Arial"/>
              </a:rPr>
              <a:t>is a growth strategy increasing sales to current market segments without changing the product</a:t>
            </a:r>
          </a:p>
          <a:p>
            <a:pPr marL="0" marR="0" lvl="0" indent="0" algn="l">
              <a:lnSpc>
                <a:spcPct val="107870"/>
              </a:lnSpc>
              <a:spcBef>
                <a:spcPts val="542"/>
              </a:spcBef>
              <a:spcAft>
                <a:spcPts val="0"/>
              </a:spcAft>
              <a:buNone/>
            </a:pPr>
            <a:r>
              <a:rPr lang="en-US" sz="3000" b="1">
                <a:solidFill>
                  <a:srgbClr val="000000"/>
                </a:solidFill>
                <a:latin typeface="Arial"/>
                <a:ea typeface="Arial"/>
                <a:cs typeface="Arial"/>
                <a:sym typeface="Arial"/>
              </a:rPr>
              <a:t>Market development </a:t>
            </a:r>
            <a:r>
              <a:rPr lang="en-US" sz="3000">
                <a:solidFill>
                  <a:srgbClr val="000000"/>
                </a:solidFill>
                <a:latin typeface="Arial"/>
                <a:ea typeface="Arial"/>
                <a:cs typeface="Arial"/>
                <a:sym typeface="Arial"/>
              </a:rPr>
              <a:t>is a growth strategy that identifies and develops new market segments for current products</a:t>
            </a:r>
          </a:p>
          <a:p>
            <a:pPr marL="0" marR="0" lvl="0" indent="0" algn="l">
              <a:lnSpc>
                <a:spcPct val="107870"/>
              </a:lnSpc>
              <a:spcBef>
                <a:spcPts val="542"/>
              </a:spcBef>
              <a:spcAft>
                <a:spcPts val="0"/>
              </a:spcAft>
              <a:buNone/>
            </a:pPr>
            <a:endParaRPr sz="3000">
              <a:solidFill>
                <a:srgbClr val="000000"/>
              </a:solidFill>
              <a:latin typeface="Arial"/>
              <a:ea typeface="Arial"/>
              <a:cs typeface="Arial"/>
              <a:sym typeface="Arial"/>
            </a:endParaRPr>
          </a:p>
        </p:txBody>
      </p:sp>
      <p:pic>
        <p:nvPicPr>
          <p:cNvPr id="161" name="Shape 161"/>
          <p:cNvPicPr preferRelativeResize="0"/>
          <p:nvPr/>
        </p:nvPicPr>
        <p:blipFill>
          <a:blip r:embed="rId4">
            <a:alphaModFix/>
          </a:blip>
          <a:stretch>
            <a:fillRect/>
          </a:stretch>
        </p:blipFill>
        <p:spPr>
          <a:xfrm>
            <a:off x="5926650" y="4825975"/>
            <a:ext cx="3397250" cy="23706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2- 15</a:t>
            </a:r>
          </a:p>
        </p:txBody>
      </p:sp>
      <p:sp>
        <p:nvSpPr>
          <p:cNvPr id="167" name="Shape 167"/>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68" name="Shape 168"/>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169" name="Shape 169"/>
          <p:cNvSpPr txBox="1">
            <a:spLocks noGrp="1"/>
          </p:cNvSpPr>
          <p:nvPr>
            <p:ph type="body" idx="1"/>
          </p:nvPr>
        </p:nvSpPr>
        <p:spPr>
          <a:xfrm>
            <a:off x="102300" y="1405800"/>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Developing Strategies </a:t>
            </a:r>
          </a:p>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for Growth and Downsizing</a:t>
            </a:r>
          </a:p>
          <a:p>
            <a:pPr marL="0" marR="0" lvl="0" indent="0" algn="ctr">
              <a:lnSpc>
                <a:spcPct val="120089"/>
              </a:lnSpc>
              <a:spcBef>
                <a:spcPts val="0"/>
              </a:spcBef>
              <a:spcAft>
                <a:spcPts val="0"/>
              </a:spcAft>
              <a:buNone/>
            </a:pPr>
            <a:endParaRPr sz="3111" b="1">
              <a:solidFill>
                <a:srgbClr val="04617B"/>
              </a:solidFill>
              <a:latin typeface="Arial"/>
              <a:ea typeface="Arial"/>
              <a:cs typeface="Arial"/>
              <a:sym typeface="Arial"/>
            </a:endParaRPr>
          </a:p>
        </p:txBody>
      </p:sp>
      <p:sp>
        <p:nvSpPr>
          <p:cNvPr id="170" name="Shape 170"/>
          <p:cNvSpPr txBox="1">
            <a:spLocks noGrp="1"/>
          </p:cNvSpPr>
          <p:nvPr>
            <p:ph type="title"/>
          </p:nvPr>
        </p:nvSpPr>
        <p:spPr>
          <a:xfrm>
            <a:off x="102300" y="64380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Companywide Strategic Planning</a:t>
            </a:r>
          </a:p>
        </p:txBody>
      </p:sp>
      <p:sp>
        <p:nvSpPr>
          <p:cNvPr id="171" name="Shape 171"/>
          <p:cNvSpPr txBox="1"/>
          <p:nvPr/>
        </p:nvSpPr>
        <p:spPr>
          <a:xfrm>
            <a:off x="1118300" y="2421800"/>
            <a:ext cx="8168900" cy="4291874"/>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Product development </a:t>
            </a:r>
            <a:r>
              <a:rPr lang="en-US" sz="3555">
                <a:solidFill>
                  <a:srgbClr val="000000"/>
                </a:solidFill>
                <a:latin typeface="Arial"/>
                <a:ea typeface="Arial"/>
                <a:cs typeface="Arial"/>
                <a:sym typeface="Arial"/>
              </a:rPr>
              <a:t>is a growth strategy that offers new or modified products to existing market segments</a:t>
            </a:r>
          </a:p>
          <a:p>
            <a:pPr marL="0" marR="0" lvl="0" indent="0" algn="l">
              <a:lnSpc>
                <a:spcPct val="119921"/>
              </a:lnSpc>
              <a:spcBef>
                <a:spcPts val="635"/>
              </a:spcBef>
              <a:spcAft>
                <a:spcPts val="0"/>
              </a:spcAft>
              <a:buNone/>
            </a:pPr>
            <a:r>
              <a:rPr lang="en-US" sz="3555" b="1">
                <a:solidFill>
                  <a:srgbClr val="000000"/>
                </a:solidFill>
                <a:latin typeface="Arial"/>
                <a:ea typeface="Arial"/>
                <a:cs typeface="Arial"/>
                <a:sym typeface="Arial"/>
              </a:rPr>
              <a:t>Diversification </a:t>
            </a:r>
            <a:r>
              <a:rPr lang="en-US" sz="3555">
                <a:solidFill>
                  <a:srgbClr val="000000"/>
                </a:solidFill>
                <a:latin typeface="Arial"/>
                <a:ea typeface="Arial"/>
                <a:cs typeface="Arial"/>
                <a:sym typeface="Arial"/>
              </a:rPr>
              <a:t>is a growth strategy through starting up or acquiring businesses outside the company’s current products and markets</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pic>
        <p:nvPicPr>
          <p:cNvPr id="172" name="Shape 172"/>
          <p:cNvPicPr preferRelativeResize="0"/>
          <p:nvPr/>
        </p:nvPicPr>
        <p:blipFill>
          <a:blip r:embed="rId4">
            <a:alphaModFix/>
          </a:blip>
          <a:stretch>
            <a:fillRect/>
          </a:stretch>
        </p:blipFill>
        <p:spPr>
          <a:xfrm>
            <a:off x="7874000" y="5757325"/>
            <a:ext cx="1206500" cy="12064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2- 16</a:t>
            </a:r>
          </a:p>
        </p:txBody>
      </p:sp>
      <p:sp>
        <p:nvSpPr>
          <p:cNvPr id="178" name="Shape 178"/>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79" name="Shape 179"/>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180" name="Shape 180"/>
          <p:cNvSpPr txBox="1">
            <a:spLocks noGrp="1"/>
          </p:cNvSpPr>
          <p:nvPr>
            <p:ph type="body" idx="1"/>
          </p:nvPr>
        </p:nvSpPr>
        <p:spPr>
          <a:xfrm>
            <a:off x="864300" y="1490475"/>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Developing Strategies </a:t>
            </a:r>
          </a:p>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for Growth and Downsizing</a:t>
            </a:r>
          </a:p>
          <a:p>
            <a:pPr marL="0" marR="0" lvl="0" indent="0" algn="ctr">
              <a:lnSpc>
                <a:spcPct val="120089"/>
              </a:lnSpc>
              <a:spcBef>
                <a:spcPts val="0"/>
              </a:spcBef>
              <a:spcAft>
                <a:spcPts val="0"/>
              </a:spcAft>
              <a:buNone/>
            </a:pPr>
            <a:endParaRPr sz="3111" b="1">
              <a:solidFill>
                <a:srgbClr val="04617B"/>
              </a:solidFill>
              <a:latin typeface="Arial"/>
              <a:ea typeface="Arial"/>
              <a:cs typeface="Arial"/>
              <a:sym typeface="Arial"/>
            </a:endParaRPr>
          </a:p>
        </p:txBody>
      </p:sp>
      <p:sp>
        <p:nvSpPr>
          <p:cNvPr id="181" name="Shape 181"/>
          <p:cNvSpPr txBox="1">
            <a:spLocks noGrp="1"/>
          </p:cNvSpPr>
          <p:nvPr>
            <p:ph type="title"/>
          </p:nvPr>
        </p:nvSpPr>
        <p:spPr>
          <a:xfrm>
            <a:off x="948950" y="55915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Companywide Strategic Planning</a:t>
            </a:r>
          </a:p>
        </p:txBody>
      </p:sp>
      <p:sp>
        <p:nvSpPr>
          <p:cNvPr id="182" name="Shape 182"/>
          <p:cNvSpPr txBox="1"/>
          <p:nvPr/>
        </p:nvSpPr>
        <p:spPr>
          <a:xfrm>
            <a:off x="1202950" y="2675800"/>
            <a:ext cx="8507575"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Downsizing </a:t>
            </a:r>
            <a:r>
              <a:rPr lang="en-US" sz="3555">
                <a:solidFill>
                  <a:srgbClr val="000000"/>
                </a:solidFill>
                <a:latin typeface="Arial"/>
                <a:ea typeface="Arial"/>
                <a:cs typeface="Arial"/>
                <a:sym typeface="Arial"/>
              </a:rPr>
              <a:t>is the reduction of the business portfolio by eliminating products or business units that are not profitable or that no longer fit the company’s overall strategy</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2- 17</a:t>
            </a:r>
          </a:p>
        </p:txBody>
      </p:sp>
      <p:sp>
        <p:nvSpPr>
          <p:cNvPr id="188" name="Shape 188"/>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89" name="Shape 189"/>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190" name="Shape 190"/>
          <p:cNvSpPr txBox="1">
            <a:spLocks noGrp="1"/>
          </p:cNvSpPr>
          <p:nvPr>
            <p:ph type="body" idx="1"/>
          </p:nvPr>
        </p:nvSpPr>
        <p:spPr>
          <a:xfrm>
            <a:off x="102300" y="1405800"/>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Partnering to Build Customer Relationships</a:t>
            </a:r>
          </a:p>
        </p:txBody>
      </p:sp>
      <p:sp>
        <p:nvSpPr>
          <p:cNvPr id="191" name="Shape 191"/>
          <p:cNvSpPr txBox="1">
            <a:spLocks noGrp="1"/>
          </p:cNvSpPr>
          <p:nvPr>
            <p:ph type="title"/>
          </p:nvPr>
        </p:nvSpPr>
        <p:spPr>
          <a:xfrm>
            <a:off x="948950" y="64380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Planning Marketing</a:t>
            </a:r>
          </a:p>
        </p:txBody>
      </p:sp>
      <p:sp>
        <p:nvSpPr>
          <p:cNvPr id="192" name="Shape 192"/>
          <p:cNvSpPr txBox="1"/>
          <p:nvPr/>
        </p:nvSpPr>
        <p:spPr>
          <a:xfrm>
            <a:off x="948950" y="2252475"/>
            <a:ext cx="8507575"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Value chain </a:t>
            </a:r>
            <a:r>
              <a:rPr lang="en-US" sz="3555">
                <a:solidFill>
                  <a:srgbClr val="000000"/>
                </a:solidFill>
                <a:latin typeface="Arial"/>
                <a:ea typeface="Arial"/>
                <a:cs typeface="Arial"/>
                <a:sym typeface="Arial"/>
              </a:rPr>
              <a:t>is a series of departments that carry out value-creating activities to design, produce, market, deliver, and support a firm’s products</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pic>
        <p:nvPicPr>
          <p:cNvPr id="193" name="Shape 193"/>
          <p:cNvPicPr preferRelativeResize="0"/>
          <p:nvPr/>
        </p:nvPicPr>
        <p:blipFill>
          <a:blip r:embed="rId4">
            <a:alphaModFix/>
          </a:blip>
          <a:stretch>
            <a:fillRect/>
          </a:stretch>
        </p:blipFill>
        <p:spPr>
          <a:xfrm>
            <a:off x="5080000" y="4148650"/>
            <a:ext cx="3450150" cy="2455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2- 18</a:t>
            </a:r>
          </a:p>
        </p:txBody>
      </p:sp>
      <p:sp>
        <p:nvSpPr>
          <p:cNvPr id="199" name="Shape 199"/>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00" name="Shape 200"/>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201" name="Shape 201"/>
          <p:cNvSpPr txBox="1">
            <a:spLocks noGrp="1"/>
          </p:cNvSpPr>
          <p:nvPr>
            <p:ph type="body" idx="1"/>
          </p:nvPr>
        </p:nvSpPr>
        <p:spPr>
          <a:xfrm>
            <a:off x="1118300" y="1490475"/>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Partnering to Build Customer Relationships</a:t>
            </a:r>
          </a:p>
        </p:txBody>
      </p:sp>
      <p:sp>
        <p:nvSpPr>
          <p:cNvPr id="202" name="Shape 202"/>
          <p:cNvSpPr txBox="1">
            <a:spLocks noGrp="1"/>
          </p:cNvSpPr>
          <p:nvPr>
            <p:ph type="title"/>
          </p:nvPr>
        </p:nvSpPr>
        <p:spPr>
          <a:xfrm>
            <a:off x="864300" y="55915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Planning Marketing</a:t>
            </a:r>
          </a:p>
        </p:txBody>
      </p:sp>
      <p:sp>
        <p:nvSpPr>
          <p:cNvPr id="203" name="Shape 203"/>
          <p:cNvSpPr txBox="1"/>
          <p:nvPr/>
        </p:nvSpPr>
        <p:spPr>
          <a:xfrm>
            <a:off x="1287625" y="2252475"/>
            <a:ext cx="7576249" cy="3868550"/>
          </a:xfrm>
          <a:prstGeom prst="rect">
            <a:avLst/>
          </a:prstGeom>
          <a:noFill/>
          <a:ln>
            <a:noFill/>
          </a:ln>
        </p:spPr>
        <p:txBody>
          <a:bodyPr lIns="38100" tIns="38100" rIns="38100" bIns="38100" anchor="t" anchorCtr="0">
            <a:noAutofit/>
          </a:bodyPr>
          <a:lstStyle/>
          <a:p>
            <a:pPr marL="0" marR="0" lvl="0" indent="0" algn="l">
              <a:lnSpc>
                <a:spcPct val="107916"/>
              </a:lnSpc>
              <a:spcBef>
                <a:spcPts val="0"/>
              </a:spcBef>
              <a:spcAft>
                <a:spcPts val="0"/>
              </a:spcAft>
              <a:buNone/>
            </a:pPr>
            <a:r>
              <a:rPr lang="en-US" sz="3333" b="1">
                <a:solidFill>
                  <a:srgbClr val="000000"/>
                </a:solidFill>
                <a:latin typeface="Arial"/>
                <a:ea typeface="Arial"/>
                <a:cs typeface="Arial"/>
                <a:sym typeface="Arial"/>
              </a:rPr>
              <a:t>Value delivery network </a:t>
            </a:r>
            <a:r>
              <a:rPr lang="en-US" sz="3333">
                <a:solidFill>
                  <a:srgbClr val="000000"/>
                </a:solidFill>
                <a:latin typeface="Arial"/>
                <a:ea typeface="Arial"/>
                <a:cs typeface="Arial"/>
                <a:sym typeface="Arial"/>
              </a:rPr>
              <a:t>is made up of the company, suppliers, distributors, and ultimately customers who partner with each other to improve performance of the entire system</a:t>
            </a:r>
          </a:p>
          <a:p>
            <a:pPr marL="0" marR="0" lvl="0" indent="0" algn="l">
              <a:lnSpc>
                <a:spcPct val="107916"/>
              </a:lnSpc>
              <a:spcBef>
                <a:spcPts val="604"/>
              </a:spcBef>
              <a:spcAft>
                <a:spcPts val="0"/>
              </a:spcAft>
              <a:buNone/>
            </a:pPr>
            <a:endParaRPr sz="3333">
              <a:solidFill>
                <a:srgbClr val="000000"/>
              </a:solidFill>
              <a:latin typeface="Arial"/>
              <a:ea typeface="Arial"/>
              <a:cs typeface="Arial"/>
              <a:sym typeface="Arial"/>
            </a:endParaRPr>
          </a:p>
        </p:txBody>
      </p:sp>
      <p:pic>
        <p:nvPicPr>
          <p:cNvPr id="204" name="Shape 204"/>
          <p:cNvPicPr preferRelativeResize="0"/>
          <p:nvPr/>
        </p:nvPicPr>
        <p:blipFill>
          <a:blip r:embed="rId4">
            <a:alphaModFix/>
          </a:blip>
          <a:stretch>
            <a:fillRect/>
          </a:stretch>
        </p:blipFill>
        <p:spPr>
          <a:xfrm>
            <a:off x="6350000" y="4106325"/>
            <a:ext cx="1957900" cy="2889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2- 19</a:t>
            </a:r>
          </a:p>
        </p:txBody>
      </p:sp>
      <p:sp>
        <p:nvSpPr>
          <p:cNvPr id="210" name="Shape 210"/>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11" name="Shape 211"/>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212" name="Shape 212"/>
          <p:cNvSpPr txBox="1">
            <a:spLocks noGrp="1"/>
          </p:cNvSpPr>
          <p:nvPr>
            <p:ph type="title"/>
          </p:nvPr>
        </p:nvSpPr>
        <p:spPr>
          <a:xfrm>
            <a:off x="525625" y="643800"/>
            <a:ext cx="8507575" cy="1321616"/>
          </a:xfrm>
          <a:prstGeom prst="rect">
            <a:avLst/>
          </a:prstGeom>
          <a:noFill/>
          <a:ln>
            <a:noFill/>
          </a:ln>
        </p:spPr>
        <p:txBody>
          <a:bodyPr lIns="38100" tIns="38100" rIns="38100" bIns="38100" anchor="ctr" anchorCtr="0">
            <a:noAutofit/>
          </a:bodyPr>
          <a:lstStyle/>
          <a:p>
            <a:pPr marL="0" marR="0" lvl="0" indent="0" algn="ctr">
              <a:lnSpc>
                <a:spcPct val="119921"/>
              </a:lnSpc>
              <a:spcBef>
                <a:spcPts val="0"/>
              </a:spcBef>
              <a:spcAft>
                <a:spcPts val="0"/>
              </a:spcAft>
              <a:buNone/>
            </a:pPr>
            <a:r>
              <a:rPr lang="en-US" sz="3555" b="1">
                <a:solidFill>
                  <a:srgbClr val="000000"/>
                </a:solidFill>
                <a:latin typeface="Arial"/>
                <a:ea typeface="Arial"/>
                <a:cs typeface="Arial"/>
                <a:sym typeface="Arial"/>
              </a:rPr>
              <a:t>Marketing Strategy and </a:t>
            </a:r>
            <a:br>
              <a:rPr lang="en-US" sz="3555" b="1">
                <a:solidFill>
                  <a:srgbClr val="000000"/>
                </a:solidFill>
                <a:latin typeface="Arial"/>
                <a:ea typeface="Arial"/>
                <a:cs typeface="Arial"/>
                <a:sym typeface="Arial"/>
              </a:rPr>
            </a:br>
            <a:r>
              <a:rPr lang="en-US" sz="3555" b="1">
                <a:solidFill>
                  <a:srgbClr val="000000"/>
                </a:solidFill>
                <a:latin typeface="Arial"/>
                <a:ea typeface="Arial"/>
                <a:cs typeface="Arial"/>
                <a:sym typeface="Arial"/>
              </a:rPr>
              <a:t>the Marketing Mix</a:t>
            </a:r>
          </a:p>
        </p:txBody>
      </p:sp>
      <p:pic>
        <p:nvPicPr>
          <p:cNvPr id="213" name="Shape 213"/>
          <p:cNvPicPr preferRelativeResize="0"/>
          <p:nvPr/>
        </p:nvPicPr>
        <p:blipFill>
          <a:blip r:embed="rId4">
            <a:alphaModFix/>
          </a:blip>
          <a:stretch>
            <a:fillRect/>
          </a:stretch>
        </p:blipFill>
        <p:spPr>
          <a:xfrm>
            <a:off x="2455325" y="2201325"/>
            <a:ext cx="4582574" cy="42544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33" name="Shape 33"/>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2- 2</a:t>
            </a:r>
          </a:p>
        </p:txBody>
      </p:sp>
      <p:sp>
        <p:nvSpPr>
          <p:cNvPr id="34" name="Shape 34"/>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35" name="Shape 35"/>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36" name="Shape 36"/>
          <p:cNvSpPr txBox="1"/>
          <p:nvPr/>
        </p:nvSpPr>
        <p:spPr>
          <a:xfrm>
            <a:off x="1456950" y="2083150"/>
            <a:ext cx="7152899" cy="4715225"/>
          </a:xfrm>
          <a:prstGeom prst="rect">
            <a:avLst/>
          </a:prstGeom>
          <a:noFill/>
          <a:ln>
            <a:noFill/>
          </a:ln>
        </p:spPr>
        <p:txBody>
          <a:bodyPr lIns="38100" tIns="38100" rIns="38100" bIns="38100" anchor="t" anchorCtr="0">
            <a:noAutofit/>
          </a:bodyPr>
          <a:lstStyle/>
          <a:p>
            <a:pPr marL="381000" marR="0" lvl="0" indent="-220133" algn="l">
              <a:lnSpc>
                <a:spcPct val="119791"/>
              </a:lnSpc>
              <a:spcBef>
                <a:spcPts val="0"/>
              </a:spcBef>
              <a:spcAft>
                <a:spcPts val="0"/>
              </a:spcAft>
              <a:buClr>
                <a:srgbClr val="000000"/>
              </a:buClr>
              <a:buSzPct val="98765"/>
              <a:buFont typeface="Arial"/>
              <a:buChar char="●"/>
            </a:pPr>
            <a:r>
              <a:rPr lang="en-US" sz="2666">
                <a:solidFill>
                  <a:srgbClr val="000000"/>
                </a:solidFill>
                <a:latin typeface="Arial"/>
                <a:ea typeface="Arial"/>
                <a:cs typeface="Arial"/>
                <a:sym typeface="Arial"/>
              </a:rPr>
              <a:t>Companywide Strategic Planning: Defining Marketing’s Role</a:t>
            </a:r>
          </a:p>
          <a:p>
            <a:pPr marL="381000" marR="0" lvl="0" indent="-220133" algn="l">
              <a:lnSpc>
                <a:spcPct val="119791"/>
              </a:lnSpc>
              <a:spcBef>
                <a:spcPts val="479"/>
              </a:spcBef>
              <a:spcAft>
                <a:spcPts val="0"/>
              </a:spcAft>
              <a:buClr>
                <a:srgbClr val="000000"/>
              </a:buClr>
              <a:buSzPct val="98765"/>
              <a:buFont typeface="Arial"/>
              <a:buChar char="●"/>
            </a:pPr>
            <a:r>
              <a:rPr lang="en-US" sz="2666">
                <a:solidFill>
                  <a:srgbClr val="000000"/>
                </a:solidFill>
                <a:latin typeface="Arial"/>
                <a:ea typeface="Arial"/>
                <a:cs typeface="Arial"/>
                <a:sym typeface="Arial"/>
              </a:rPr>
              <a:t>Designing the Business Portfolio</a:t>
            </a:r>
          </a:p>
          <a:p>
            <a:pPr marL="381000" marR="0" lvl="0" indent="-220133" algn="l">
              <a:lnSpc>
                <a:spcPct val="119791"/>
              </a:lnSpc>
              <a:spcBef>
                <a:spcPts val="479"/>
              </a:spcBef>
              <a:spcAft>
                <a:spcPts val="0"/>
              </a:spcAft>
              <a:buClr>
                <a:srgbClr val="000000"/>
              </a:buClr>
              <a:buSzPct val="98765"/>
              <a:buFont typeface="Arial"/>
              <a:buChar char="●"/>
            </a:pPr>
            <a:r>
              <a:rPr lang="en-US" sz="2666">
                <a:solidFill>
                  <a:srgbClr val="000000"/>
                </a:solidFill>
                <a:latin typeface="Arial"/>
                <a:ea typeface="Arial"/>
                <a:cs typeface="Arial"/>
                <a:sym typeface="Arial"/>
              </a:rPr>
              <a:t>Planning Marketing: Partnering to Build Customer Relationships</a:t>
            </a:r>
          </a:p>
          <a:p>
            <a:pPr marL="381000" marR="0" lvl="0" indent="-220133" algn="l">
              <a:lnSpc>
                <a:spcPct val="119791"/>
              </a:lnSpc>
              <a:spcBef>
                <a:spcPts val="479"/>
              </a:spcBef>
              <a:spcAft>
                <a:spcPts val="0"/>
              </a:spcAft>
              <a:buClr>
                <a:srgbClr val="000000"/>
              </a:buClr>
              <a:buSzPct val="98765"/>
              <a:buFont typeface="Arial"/>
              <a:buChar char="●"/>
            </a:pPr>
            <a:r>
              <a:rPr lang="en-US" sz="2666">
                <a:solidFill>
                  <a:srgbClr val="000000"/>
                </a:solidFill>
                <a:latin typeface="Arial"/>
                <a:ea typeface="Arial"/>
                <a:cs typeface="Arial"/>
                <a:sym typeface="Arial"/>
              </a:rPr>
              <a:t>Marketing Strategy and the Marketing Mix</a:t>
            </a:r>
          </a:p>
          <a:p>
            <a:pPr marL="381000" marR="0" lvl="0" indent="-220133" algn="l">
              <a:lnSpc>
                <a:spcPct val="119791"/>
              </a:lnSpc>
              <a:spcBef>
                <a:spcPts val="479"/>
              </a:spcBef>
              <a:spcAft>
                <a:spcPts val="0"/>
              </a:spcAft>
              <a:buClr>
                <a:srgbClr val="000000"/>
              </a:buClr>
              <a:buSzPct val="98765"/>
              <a:buFont typeface="Arial"/>
              <a:buChar char="●"/>
            </a:pPr>
            <a:r>
              <a:rPr lang="en-US" sz="2666">
                <a:solidFill>
                  <a:srgbClr val="000000"/>
                </a:solidFill>
                <a:latin typeface="Arial"/>
                <a:ea typeface="Arial"/>
                <a:cs typeface="Arial"/>
                <a:sym typeface="Arial"/>
              </a:rPr>
              <a:t>Managing the Marketing Effort</a:t>
            </a:r>
          </a:p>
          <a:p>
            <a:pPr marL="381000" marR="0" lvl="0" indent="-220133" algn="l">
              <a:lnSpc>
                <a:spcPct val="119791"/>
              </a:lnSpc>
              <a:spcBef>
                <a:spcPts val="479"/>
              </a:spcBef>
              <a:spcAft>
                <a:spcPts val="0"/>
              </a:spcAft>
              <a:buClr>
                <a:srgbClr val="000000"/>
              </a:buClr>
              <a:buSzPct val="98765"/>
              <a:buFont typeface="Arial"/>
              <a:buChar char="●"/>
            </a:pPr>
            <a:r>
              <a:rPr lang="en-US" sz="2666">
                <a:solidFill>
                  <a:srgbClr val="000000"/>
                </a:solidFill>
                <a:latin typeface="Arial"/>
                <a:ea typeface="Arial"/>
                <a:cs typeface="Arial"/>
                <a:sym typeface="Arial"/>
              </a:rPr>
              <a:t>Measuring and Managing Return on Marketing Investment</a:t>
            </a:r>
          </a:p>
        </p:txBody>
      </p:sp>
      <p:sp>
        <p:nvSpPr>
          <p:cNvPr id="37" name="Shape 37"/>
          <p:cNvSpPr txBox="1">
            <a:spLocks noGrp="1"/>
          </p:cNvSpPr>
          <p:nvPr>
            <p:ph type="body" idx="1"/>
          </p:nvPr>
        </p:nvSpPr>
        <p:spPr>
          <a:xfrm>
            <a:off x="102300" y="1236475"/>
            <a:ext cx="7830250" cy="651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Topic Outline</a:t>
            </a:r>
          </a:p>
        </p:txBody>
      </p:sp>
      <p:sp>
        <p:nvSpPr>
          <p:cNvPr id="38" name="Shape 38"/>
          <p:cNvSpPr txBox="1">
            <a:spLocks noGrp="1"/>
          </p:cNvSpPr>
          <p:nvPr>
            <p:ph type="title"/>
          </p:nvPr>
        </p:nvSpPr>
        <p:spPr>
          <a:xfrm>
            <a:off x="440950" y="30515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Company and Marketing Strategy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2- 20</a:t>
            </a:r>
          </a:p>
        </p:txBody>
      </p:sp>
      <p:sp>
        <p:nvSpPr>
          <p:cNvPr id="219" name="Shape 219"/>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20" name="Shape 220"/>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221" name="Shape 221"/>
          <p:cNvSpPr txBox="1">
            <a:spLocks noGrp="1"/>
          </p:cNvSpPr>
          <p:nvPr>
            <p:ph type="body" idx="1"/>
          </p:nvPr>
        </p:nvSpPr>
        <p:spPr>
          <a:xfrm>
            <a:off x="779625" y="1913800"/>
            <a:ext cx="9354249" cy="397225"/>
          </a:xfrm>
          <a:prstGeom prst="rect">
            <a:avLst/>
          </a:prstGeom>
          <a:noFill/>
          <a:ln>
            <a:noFill/>
          </a:ln>
        </p:spPr>
        <p:txBody>
          <a:bodyPr lIns="38100" tIns="38100" rIns="38100" bIns="38100" anchor="t" anchorCtr="0">
            <a:noAutofit/>
          </a:bodyPr>
          <a:lstStyle/>
          <a:p>
            <a:pPr marL="0" marR="0" lvl="0" indent="0" algn="ctr">
              <a:lnSpc>
                <a:spcPct val="107812"/>
              </a:lnSpc>
              <a:spcBef>
                <a:spcPts val="0"/>
              </a:spcBef>
              <a:spcAft>
                <a:spcPts val="0"/>
              </a:spcAft>
              <a:buNone/>
            </a:pPr>
            <a:r>
              <a:rPr lang="en-US" sz="2666" b="1">
                <a:solidFill>
                  <a:srgbClr val="04617B"/>
                </a:solidFill>
                <a:latin typeface="Arial"/>
                <a:ea typeface="Arial"/>
                <a:cs typeface="Arial"/>
                <a:sym typeface="Arial"/>
              </a:rPr>
              <a:t>Customer-Driven Marketing Strategy</a:t>
            </a:r>
          </a:p>
          <a:p>
            <a:pPr marL="0" marR="0" lvl="0" indent="0" algn="ctr">
              <a:lnSpc>
                <a:spcPct val="107812"/>
              </a:lnSpc>
              <a:spcBef>
                <a:spcPts val="479"/>
              </a:spcBef>
              <a:spcAft>
                <a:spcPts val="0"/>
              </a:spcAft>
              <a:buNone/>
            </a:pPr>
            <a:endParaRPr sz="2666" b="1">
              <a:solidFill>
                <a:srgbClr val="04617B"/>
              </a:solidFill>
              <a:latin typeface="Arial"/>
              <a:ea typeface="Arial"/>
              <a:cs typeface="Arial"/>
              <a:sym typeface="Arial"/>
            </a:endParaRPr>
          </a:p>
          <a:p>
            <a:pPr marL="0" marR="0" lvl="0" indent="0" algn="ctr">
              <a:lnSpc>
                <a:spcPct val="107812"/>
              </a:lnSpc>
              <a:spcBef>
                <a:spcPts val="479"/>
              </a:spcBef>
              <a:spcAft>
                <a:spcPts val="0"/>
              </a:spcAft>
              <a:buNone/>
            </a:pPr>
            <a:endParaRPr sz="2666" b="1">
              <a:solidFill>
                <a:srgbClr val="04617B"/>
              </a:solidFill>
              <a:latin typeface="Arial"/>
              <a:ea typeface="Arial"/>
              <a:cs typeface="Arial"/>
              <a:sym typeface="Arial"/>
            </a:endParaRPr>
          </a:p>
        </p:txBody>
      </p:sp>
      <p:sp>
        <p:nvSpPr>
          <p:cNvPr id="222" name="Shape 222"/>
          <p:cNvSpPr txBox="1">
            <a:spLocks noGrp="1"/>
          </p:cNvSpPr>
          <p:nvPr>
            <p:ph type="title"/>
          </p:nvPr>
        </p:nvSpPr>
        <p:spPr>
          <a:xfrm>
            <a:off x="948950" y="559150"/>
            <a:ext cx="8507575" cy="1244500"/>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Marketing Strategy and the Marketing Mix</a:t>
            </a:r>
          </a:p>
        </p:txBody>
      </p:sp>
      <p:sp>
        <p:nvSpPr>
          <p:cNvPr id="223" name="Shape 223"/>
          <p:cNvSpPr txBox="1"/>
          <p:nvPr/>
        </p:nvSpPr>
        <p:spPr>
          <a:xfrm>
            <a:off x="1626300" y="2506475"/>
            <a:ext cx="8084250" cy="4207225"/>
          </a:xfrm>
          <a:prstGeom prst="rect">
            <a:avLst/>
          </a:prstGeom>
          <a:noFill/>
          <a:ln>
            <a:noFill/>
          </a:ln>
        </p:spPr>
        <p:txBody>
          <a:bodyPr lIns="38100" tIns="38100" rIns="38100" bIns="38100" anchor="t" anchorCtr="0">
            <a:noAutofit/>
          </a:bodyPr>
          <a:lstStyle/>
          <a:p>
            <a:pPr marL="0" marR="0" lvl="0" indent="0" algn="l">
              <a:lnSpc>
                <a:spcPct val="120161"/>
              </a:lnSpc>
              <a:spcBef>
                <a:spcPts val="0"/>
              </a:spcBef>
              <a:spcAft>
                <a:spcPts val="0"/>
              </a:spcAft>
              <a:buNone/>
            </a:pPr>
            <a:r>
              <a:rPr lang="en-US" sz="3444" b="1">
                <a:solidFill>
                  <a:srgbClr val="000000"/>
                </a:solidFill>
                <a:latin typeface="Arial"/>
                <a:ea typeface="Arial"/>
                <a:cs typeface="Arial"/>
                <a:sym typeface="Arial"/>
              </a:rPr>
              <a:t>Market segmentation </a:t>
            </a:r>
            <a:r>
              <a:rPr lang="en-US" sz="3444">
                <a:solidFill>
                  <a:srgbClr val="000000"/>
                </a:solidFill>
                <a:latin typeface="Arial"/>
                <a:ea typeface="Arial"/>
                <a:cs typeface="Arial"/>
                <a:sym typeface="Arial"/>
              </a:rPr>
              <a:t>is the division of a market into distinct groups of buyers who have different needs, characteristics, or behavior and who might require separate products or marketing mixes</a:t>
            </a:r>
          </a:p>
          <a:p>
            <a:pPr marL="0" marR="0" lvl="0" indent="0" algn="l">
              <a:lnSpc>
                <a:spcPct val="120161"/>
              </a:lnSpc>
              <a:spcBef>
                <a:spcPts val="625"/>
              </a:spcBef>
              <a:spcAft>
                <a:spcPts val="0"/>
              </a:spcAft>
              <a:buNone/>
            </a:pPr>
            <a:r>
              <a:rPr lang="en-US" sz="3444" b="1">
                <a:solidFill>
                  <a:srgbClr val="000000"/>
                </a:solidFill>
                <a:latin typeface="Arial"/>
                <a:ea typeface="Arial"/>
                <a:cs typeface="Arial"/>
                <a:sym typeface="Arial"/>
              </a:rPr>
              <a:t>Market segment </a:t>
            </a:r>
            <a:r>
              <a:rPr lang="en-US" sz="3444">
                <a:solidFill>
                  <a:srgbClr val="000000"/>
                </a:solidFill>
                <a:latin typeface="Arial"/>
                <a:ea typeface="Arial"/>
                <a:cs typeface="Arial"/>
                <a:sym typeface="Arial"/>
              </a:rPr>
              <a:t>is a group of consumers who respond in a similar way to a given set of marketing efforts</a:t>
            </a:r>
          </a:p>
          <a:p>
            <a:pPr marL="0" marR="0" lvl="0" indent="0" algn="l">
              <a:lnSpc>
                <a:spcPct val="120161"/>
              </a:lnSpc>
              <a:spcBef>
                <a:spcPts val="625"/>
              </a:spcBef>
              <a:spcAft>
                <a:spcPts val="0"/>
              </a:spcAft>
              <a:buNone/>
            </a:pPr>
            <a:endParaRPr sz="3444">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2- 21</a:t>
            </a:r>
          </a:p>
        </p:txBody>
      </p:sp>
      <p:sp>
        <p:nvSpPr>
          <p:cNvPr id="229" name="Shape 229"/>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30" name="Shape 230"/>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231" name="Shape 231"/>
          <p:cNvSpPr txBox="1">
            <a:spLocks noGrp="1"/>
          </p:cNvSpPr>
          <p:nvPr>
            <p:ph type="body" idx="1"/>
          </p:nvPr>
        </p:nvSpPr>
        <p:spPr>
          <a:xfrm>
            <a:off x="102300" y="1744475"/>
            <a:ext cx="9608249" cy="312549"/>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Customer-Centered Marketing Strategy</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
        <p:nvSpPr>
          <p:cNvPr id="232" name="Shape 232"/>
          <p:cNvSpPr txBox="1">
            <a:spLocks noGrp="1"/>
          </p:cNvSpPr>
          <p:nvPr>
            <p:ph type="title"/>
          </p:nvPr>
        </p:nvSpPr>
        <p:spPr>
          <a:xfrm>
            <a:off x="779625" y="643800"/>
            <a:ext cx="8507575" cy="1244500"/>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Marketing Strategy and the Marketing Mix</a:t>
            </a:r>
          </a:p>
        </p:txBody>
      </p:sp>
      <p:sp>
        <p:nvSpPr>
          <p:cNvPr id="233" name="Shape 233"/>
          <p:cNvSpPr txBox="1"/>
          <p:nvPr/>
        </p:nvSpPr>
        <p:spPr>
          <a:xfrm>
            <a:off x="1033625" y="2591150"/>
            <a:ext cx="8507575"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Market targeting </a:t>
            </a:r>
            <a:r>
              <a:rPr lang="en-US" sz="3555">
                <a:solidFill>
                  <a:srgbClr val="000000"/>
                </a:solidFill>
                <a:latin typeface="Arial"/>
                <a:ea typeface="Arial"/>
                <a:cs typeface="Arial"/>
                <a:sym typeface="Arial"/>
              </a:rPr>
              <a:t>is the process of evaluating each market segment’s attractiveness and selecting one or more segments to enter</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pic>
        <p:nvPicPr>
          <p:cNvPr id="234" name="Shape 234"/>
          <p:cNvPicPr preferRelativeResize="0"/>
          <p:nvPr/>
        </p:nvPicPr>
        <p:blipFill>
          <a:blip r:embed="rId4">
            <a:alphaModFix/>
          </a:blip>
          <a:stretch>
            <a:fillRect/>
          </a:stretch>
        </p:blipFill>
        <p:spPr>
          <a:xfrm>
            <a:off x="7789325" y="5841975"/>
            <a:ext cx="1206500" cy="12064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2- 22</a:t>
            </a:r>
          </a:p>
        </p:txBody>
      </p:sp>
      <p:sp>
        <p:nvSpPr>
          <p:cNvPr id="240" name="Shape 240"/>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41" name="Shape 241"/>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242" name="Shape 242"/>
          <p:cNvSpPr txBox="1">
            <a:spLocks noGrp="1"/>
          </p:cNvSpPr>
          <p:nvPr>
            <p:ph type="body" idx="1"/>
          </p:nvPr>
        </p:nvSpPr>
        <p:spPr>
          <a:xfrm>
            <a:off x="102300" y="1490475"/>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Customer-Centered Marketing Strategy</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
        <p:nvSpPr>
          <p:cNvPr id="243" name="Shape 243"/>
          <p:cNvSpPr txBox="1">
            <a:spLocks noGrp="1"/>
          </p:cNvSpPr>
          <p:nvPr>
            <p:ph type="title"/>
          </p:nvPr>
        </p:nvSpPr>
        <p:spPr>
          <a:xfrm>
            <a:off x="102300" y="643800"/>
            <a:ext cx="8507575" cy="1244538"/>
          </a:xfrm>
          <a:prstGeom prst="rect">
            <a:avLst/>
          </a:prstGeom>
          <a:noFill/>
          <a:ln>
            <a:noFill/>
          </a:ln>
        </p:spPr>
        <p:txBody>
          <a:bodyPr lIns="38100" tIns="38100" rIns="38100" bIns="38100" anchor="ctr" anchorCtr="0">
            <a:noAutofit/>
          </a:bodyPr>
          <a:lstStyle/>
          <a:p>
            <a:pPr marL="0" marR="0" lvl="0" indent="0" algn="ctr">
              <a:lnSpc>
                <a:spcPct val="112500"/>
              </a:lnSpc>
              <a:spcBef>
                <a:spcPts val="0"/>
              </a:spcBef>
              <a:spcAft>
                <a:spcPts val="0"/>
              </a:spcAft>
              <a:buNone/>
            </a:pPr>
            <a:r>
              <a:rPr lang="en-US" sz="3555" b="1">
                <a:solidFill>
                  <a:srgbClr val="000000"/>
                </a:solidFill>
                <a:latin typeface="Arial"/>
                <a:ea typeface="Arial"/>
                <a:cs typeface="Arial"/>
                <a:sym typeface="Arial"/>
              </a:rPr>
              <a:t>Marketing Strategy and the Marketing Mix</a:t>
            </a:r>
          </a:p>
        </p:txBody>
      </p:sp>
      <p:sp>
        <p:nvSpPr>
          <p:cNvPr id="244" name="Shape 244"/>
          <p:cNvSpPr txBox="1"/>
          <p:nvPr/>
        </p:nvSpPr>
        <p:spPr>
          <a:xfrm>
            <a:off x="102300" y="2252475"/>
            <a:ext cx="8507575"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Market positioning </a:t>
            </a:r>
            <a:r>
              <a:rPr lang="en-US" sz="3555">
                <a:solidFill>
                  <a:srgbClr val="000000"/>
                </a:solidFill>
                <a:latin typeface="Arial"/>
                <a:ea typeface="Arial"/>
                <a:cs typeface="Arial"/>
                <a:sym typeface="Arial"/>
              </a:rPr>
              <a:t>is the arranging for a product to occupy a clear, distinctive, and desirable place relative to competing products in the minds of the target consumer</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2- 23</a:t>
            </a:r>
          </a:p>
        </p:txBody>
      </p:sp>
      <p:sp>
        <p:nvSpPr>
          <p:cNvPr id="250" name="Shape 250"/>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51" name="Shape 251"/>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252" name="Shape 252"/>
          <p:cNvSpPr txBox="1">
            <a:spLocks noGrp="1"/>
          </p:cNvSpPr>
          <p:nvPr>
            <p:ph type="body" idx="1"/>
          </p:nvPr>
        </p:nvSpPr>
        <p:spPr>
          <a:xfrm>
            <a:off x="1202950" y="1659800"/>
            <a:ext cx="7830250" cy="566550"/>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Developing an Integrated Marketing Mix</a:t>
            </a:r>
          </a:p>
        </p:txBody>
      </p:sp>
      <p:sp>
        <p:nvSpPr>
          <p:cNvPr id="253" name="Shape 253"/>
          <p:cNvSpPr txBox="1">
            <a:spLocks noGrp="1"/>
          </p:cNvSpPr>
          <p:nvPr>
            <p:ph type="title"/>
          </p:nvPr>
        </p:nvSpPr>
        <p:spPr>
          <a:xfrm>
            <a:off x="1033625" y="559150"/>
            <a:ext cx="8507575" cy="1244538"/>
          </a:xfrm>
          <a:prstGeom prst="rect">
            <a:avLst/>
          </a:prstGeom>
          <a:noFill/>
          <a:ln>
            <a:noFill/>
          </a:ln>
        </p:spPr>
        <p:txBody>
          <a:bodyPr lIns="38100" tIns="38100" rIns="38100" bIns="38100" anchor="ctr" anchorCtr="0">
            <a:noAutofit/>
          </a:bodyPr>
          <a:lstStyle/>
          <a:p>
            <a:pPr marL="0" marR="0" lvl="0" indent="0" algn="ctr">
              <a:lnSpc>
                <a:spcPct val="112500"/>
              </a:lnSpc>
              <a:spcBef>
                <a:spcPts val="0"/>
              </a:spcBef>
              <a:spcAft>
                <a:spcPts val="0"/>
              </a:spcAft>
              <a:buNone/>
            </a:pPr>
            <a:r>
              <a:rPr lang="en-US" sz="3555" b="1">
                <a:solidFill>
                  <a:srgbClr val="000000"/>
                </a:solidFill>
                <a:latin typeface="Arial"/>
                <a:ea typeface="Arial"/>
                <a:cs typeface="Arial"/>
                <a:sym typeface="Arial"/>
              </a:rPr>
              <a:t>Marketing Strategy and the Marketing Mix</a:t>
            </a:r>
          </a:p>
        </p:txBody>
      </p:sp>
      <p:sp>
        <p:nvSpPr>
          <p:cNvPr id="254" name="Shape 254"/>
          <p:cNvSpPr txBox="1"/>
          <p:nvPr/>
        </p:nvSpPr>
        <p:spPr>
          <a:xfrm>
            <a:off x="1118300" y="2675800"/>
            <a:ext cx="8507575" cy="3275874"/>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Marketing mix </a:t>
            </a:r>
            <a:r>
              <a:rPr lang="en-US" sz="3555">
                <a:solidFill>
                  <a:srgbClr val="000000"/>
                </a:solidFill>
                <a:latin typeface="Arial"/>
                <a:ea typeface="Arial"/>
                <a:cs typeface="Arial"/>
                <a:sym typeface="Arial"/>
              </a:rPr>
              <a:t>is the set of controllable tactical marketing tools—product, price, place, and promotion—that the firm blends to produce the response it wants in the target market</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2- 24</a:t>
            </a:r>
          </a:p>
        </p:txBody>
      </p:sp>
      <p:sp>
        <p:nvSpPr>
          <p:cNvPr id="260" name="Shape 260"/>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61" name="Shape 261"/>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262" name="Shape 262"/>
          <p:cNvSpPr txBox="1">
            <a:spLocks noGrp="1"/>
          </p:cNvSpPr>
          <p:nvPr>
            <p:ph type="title"/>
          </p:nvPr>
        </p:nvSpPr>
        <p:spPr>
          <a:xfrm>
            <a:off x="694950" y="643800"/>
            <a:ext cx="8507575" cy="1321616"/>
          </a:xfrm>
          <a:prstGeom prst="rect">
            <a:avLst/>
          </a:prstGeom>
          <a:noFill/>
          <a:ln>
            <a:noFill/>
          </a:ln>
        </p:spPr>
        <p:txBody>
          <a:bodyPr lIns="38100" tIns="38100" rIns="38100" bIns="38100" anchor="ctr" anchorCtr="0">
            <a:noAutofit/>
          </a:bodyPr>
          <a:lstStyle/>
          <a:p>
            <a:pPr marL="0" marR="0" lvl="0" indent="0" algn="ctr">
              <a:lnSpc>
                <a:spcPct val="119921"/>
              </a:lnSpc>
              <a:spcBef>
                <a:spcPts val="0"/>
              </a:spcBef>
              <a:spcAft>
                <a:spcPts val="0"/>
              </a:spcAft>
              <a:buNone/>
            </a:pPr>
            <a:r>
              <a:rPr lang="en-US" sz="3555" b="1">
                <a:solidFill>
                  <a:srgbClr val="000000"/>
                </a:solidFill>
                <a:latin typeface="Arial"/>
                <a:ea typeface="Arial"/>
                <a:cs typeface="Arial"/>
                <a:sym typeface="Arial"/>
              </a:rPr>
              <a:t>Marketing Strategy and the Marketing Mix</a:t>
            </a:r>
          </a:p>
        </p:txBody>
      </p:sp>
      <p:sp>
        <p:nvSpPr>
          <p:cNvPr id="263" name="Shape 263"/>
          <p:cNvSpPr txBox="1"/>
          <p:nvPr/>
        </p:nvSpPr>
        <p:spPr>
          <a:xfrm>
            <a:off x="525625" y="1913800"/>
            <a:ext cx="8676899" cy="1159224"/>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Developing an Integrated Marketing Mix</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pic>
        <p:nvPicPr>
          <p:cNvPr id="264" name="Shape 264"/>
          <p:cNvPicPr preferRelativeResize="0"/>
          <p:nvPr/>
        </p:nvPicPr>
        <p:blipFill>
          <a:blip r:embed="rId4">
            <a:alphaModFix/>
          </a:blip>
          <a:stretch>
            <a:fillRect/>
          </a:stretch>
        </p:blipFill>
        <p:spPr>
          <a:xfrm>
            <a:off x="2201325" y="2624650"/>
            <a:ext cx="5164650" cy="449789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2- 25</a:t>
            </a:r>
          </a:p>
        </p:txBody>
      </p:sp>
      <p:sp>
        <p:nvSpPr>
          <p:cNvPr id="270" name="Shape 270"/>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71" name="Shape 271"/>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272" name="Shape 272"/>
          <p:cNvSpPr txBox="1">
            <a:spLocks noGrp="1"/>
          </p:cNvSpPr>
          <p:nvPr>
            <p:ph type="title"/>
          </p:nvPr>
        </p:nvSpPr>
        <p:spPr>
          <a:xfrm>
            <a:off x="694950" y="559150"/>
            <a:ext cx="8507575" cy="124387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Managing the Marketing Effort</a:t>
            </a:r>
          </a:p>
        </p:txBody>
      </p:sp>
      <p:pic>
        <p:nvPicPr>
          <p:cNvPr id="273" name="Shape 273"/>
          <p:cNvPicPr preferRelativeResize="0"/>
          <p:nvPr/>
        </p:nvPicPr>
        <p:blipFill>
          <a:blip r:embed="rId4">
            <a:alphaModFix/>
          </a:blip>
          <a:stretch>
            <a:fillRect/>
          </a:stretch>
        </p:blipFill>
        <p:spPr>
          <a:xfrm>
            <a:off x="1270000" y="1862650"/>
            <a:ext cx="8043324" cy="4011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2- 26</a:t>
            </a:r>
          </a:p>
        </p:txBody>
      </p:sp>
      <p:sp>
        <p:nvSpPr>
          <p:cNvPr id="279" name="Shape 279"/>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80" name="Shape 280"/>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281" name="Shape 281"/>
          <p:cNvSpPr txBox="1">
            <a:spLocks noGrp="1"/>
          </p:cNvSpPr>
          <p:nvPr>
            <p:ph type="title"/>
          </p:nvPr>
        </p:nvSpPr>
        <p:spPr>
          <a:xfrm>
            <a:off x="779625" y="474475"/>
            <a:ext cx="8507575" cy="124387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Managing the Marketing Effort</a:t>
            </a:r>
          </a:p>
        </p:txBody>
      </p:sp>
      <p:sp>
        <p:nvSpPr>
          <p:cNvPr id="282" name="Shape 282"/>
          <p:cNvSpPr txBox="1"/>
          <p:nvPr/>
        </p:nvSpPr>
        <p:spPr>
          <a:xfrm>
            <a:off x="610300" y="1659800"/>
            <a:ext cx="8507575" cy="820549"/>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Marketing Analysis – SWOT Analysis</a:t>
            </a:r>
          </a:p>
        </p:txBody>
      </p:sp>
      <p:pic>
        <p:nvPicPr>
          <p:cNvPr id="283" name="Shape 283"/>
          <p:cNvPicPr preferRelativeResize="0"/>
          <p:nvPr/>
        </p:nvPicPr>
        <p:blipFill>
          <a:blip r:embed="rId4">
            <a:alphaModFix/>
          </a:blip>
          <a:stretch>
            <a:fillRect/>
          </a:stretch>
        </p:blipFill>
        <p:spPr>
          <a:xfrm>
            <a:off x="1354650" y="2370650"/>
            <a:ext cx="7281325" cy="3651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2- 27</a:t>
            </a:r>
          </a:p>
        </p:txBody>
      </p:sp>
      <p:sp>
        <p:nvSpPr>
          <p:cNvPr id="289" name="Shape 289"/>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90" name="Shape 290"/>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291" name="Shape 291"/>
          <p:cNvSpPr txBox="1">
            <a:spLocks noGrp="1"/>
          </p:cNvSpPr>
          <p:nvPr>
            <p:ph type="body" idx="1"/>
          </p:nvPr>
        </p:nvSpPr>
        <p:spPr>
          <a:xfrm>
            <a:off x="694950" y="1659800"/>
            <a:ext cx="9438900" cy="397225"/>
          </a:xfrm>
          <a:prstGeom prst="rect">
            <a:avLst/>
          </a:prstGeom>
          <a:noFill/>
          <a:ln>
            <a:noFill/>
          </a:ln>
        </p:spPr>
        <p:txBody>
          <a:bodyPr lIns="38100" tIns="38100" rIns="38100" bIns="38100" anchor="t" anchorCtr="0">
            <a:noAutofit/>
          </a:bodyPr>
          <a:lstStyle/>
          <a:p>
            <a:pPr marL="0" marR="0" lvl="0" indent="0" algn="ctr">
              <a:lnSpc>
                <a:spcPct val="107812"/>
              </a:lnSpc>
              <a:spcBef>
                <a:spcPts val="0"/>
              </a:spcBef>
              <a:spcAft>
                <a:spcPts val="0"/>
              </a:spcAft>
              <a:buNone/>
            </a:pPr>
            <a:r>
              <a:rPr lang="en-US" sz="2666" b="1">
                <a:solidFill>
                  <a:srgbClr val="04617B"/>
                </a:solidFill>
                <a:latin typeface="Arial"/>
                <a:ea typeface="Arial"/>
                <a:cs typeface="Arial"/>
                <a:sym typeface="Arial"/>
              </a:rPr>
              <a:t>Market Planning—Parts of a Marketing Plan</a:t>
            </a:r>
          </a:p>
          <a:p>
            <a:pPr marL="0" marR="0" lvl="0" indent="0" algn="ctr">
              <a:lnSpc>
                <a:spcPct val="107812"/>
              </a:lnSpc>
              <a:spcBef>
                <a:spcPts val="479"/>
              </a:spcBef>
              <a:spcAft>
                <a:spcPts val="0"/>
              </a:spcAft>
              <a:buNone/>
            </a:pPr>
            <a:endParaRPr sz="2666" b="1">
              <a:solidFill>
                <a:srgbClr val="04617B"/>
              </a:solidFill>
              <a:latin typeface="Arial"/>
              <a:ea typeface="Arial"/>
              <a:cs typeface="Arial"/>
              <a:sym typeface="Arial"/>
            </a:endParaRPr>
          </a:p>
        </p:txBody>
      </p:sp>
      <p:sp>
        <p:nvSpPr>
          <p:cNvPr id="292" name="Shape 292"/>
          <p:cNvSpPr txBox="1">
            <a:spLocks noGrp="1"/>
          </p:cNvSpPr>
          <p:nvPr>
            <p:ph type="title"/>
          </p:nvPr>
        </p:nvSpPr>
        <p:spPr>
          <a:xfrm>
            <a:off x="102300" y="64380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Managing the Marketing Effort</a:t>
            </a:r>
          </a:p>
        </p:txBody>
      </p:sp>
      <p:pic>
        <p:nvPicPr>
          <p:cNvPr id="293" name="Shape 293"/>
          <p:cNvPicPr preferRelativeResize="0"/>
          <p:nvPr/>
        </p:nvPicPr>
        <p:blipFill>
          <a:blip r:embed="rId4">
            <a:alphaModFix/>
          </a:blip>
          <a:stretch>
            <a:fillRect/>
          </a:stretch>
        </p:blipFill>
        <p:spPr>
          <a:xfrm>
            <a:off x="762000" y="2180150"/>
            <a:ext cx="8646574" cy="44449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2- 28</a:t>
            </a:r>
          </a:p>
        </p:txBody>
      </p:sp>
      <p:sp>
        <p:nvSpPr>
          <p:cNvPr id="299" name="Shape 299"/>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300" name="Shape 300"/>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301" name="Shape 301"/>
          <p:cNvSpPr txBox="1">
            <a:spLocks noGrp="1"/>
          </p:cNvSpPr>
          <p:nvPr>
            <p:ph type="body" idx="1"/>
          </p:nvPr>
        </p:nvSpPr>
        <p:spPr>
          <a:xfrm>
            <a:off x="694950" y="1575150"/>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Marketing Implementation</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
        <p:nvSpPr>
          <p:cNvPr id="302" name="Shape 302"/>
          <p:cNvSpPr txBox="1">
            <a:spLocks noGrp="1"/>
          </p:cNvSpPr>
          <p:nvPr>
            <p:ph type="title"/>
          </p:nvPr>
        </p:nvSpPr>
        <p:spPr>
          <a:xfrm>
            <a:off x="779625" y="30515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Managing the Marketing Effort</a:t>
            </a:r>
          </a:p>
        </p:txBody>
      </p:sp>
      <p:sp>
        <p:nvSpPr>
          <p:cNvPr id="303" name="Shape 303"/>
          <p:cNvSpPr txBox="1"/>
          <p:nvPr/>
        </p:nvSpPr>
        <p:spPr>
          <a:xfrm>
            <a:off x="1118300" y="2083150"/>
            <a:ext cx="8507575" cy="4545875"/>
          </a:xfrm>
          <a:prstGeom prst="rect">
            <a:avLst/>
          </a:prstGeom>
          <a:noFill/>
          <a:ln>
            <a:noFill/>
          </a:ln>
        </p:spPr>
        <p:txBody>
          <a:bodyPr lIns="38100" tIns="38100" rIns="38100" bIns="38100" anchor="t" anchorCtr="0">
            <a:noAutofit/>
          </a:bodyPr>
          <a:lstStyle/>
          <a:p>
            <a:pPr marL="0" marR="0" lvl="0" indent="0" algn="l">
              <a:lnSpc>
                <a:spcPct val="120000"/>
              </a:lnSpc>
              <a:spcBef>
                <a:spcPts val="0"/>
              </a:spcBef>
              <a:spcAft>
                <a:spcPts val="0"/>
              </a:spcAft>
              <a:buNone/>
            </a:pPr>
            <a:r>
              <a:rPr lang="en-US" sz="3333" b="1">
                <a:solidFill>
                  <a:srgbClr val="000000"/>
                </a:solidFill>
                <a:latin typeface="Arial"/>
                <a:ea typeface="Arial"/>
                <a:cs typeface="Arial"/>
                <a:sym typeface="Arial"/>
              </a:rPr>
              <a:t>Implementing</a:t>
            </a:r>
            <a:r>
              <a:rPr lang="en-US" sz="3333">
                <a:solidFill>
                  <a:srgbClr val="000000"/>
                </a:solidFill>
                <a:latin typeface="Arial"/>
                <a:ea typeface="Arial"/>
                <a:cs typeface="Arial"/>
                <a:sym typeface="Arial"/>
              </a:rPr>
              <a:t> is the process that turns marketing plans into marketing actions to accomplish strategic marketing objectives</a:t>
            </a:r>
          </a:p>
          <a:p>
            <a:pPr marL="381000" marR="0" lvl="0" indent="-262466" algn="l">
              <a:lnSpc>
                <a:spcPct val="12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Successful implementation depends on how well the company blends its people, organizational structure, decision and reward system, and company culture into a cohesive action plan that supports its strategies</a:t>
            </a:r>
          </a:p>
          <a:p>
            <a:pPr marL="0" marR="0" lvl="0" indent="0" algn="l">
              <a:lnSpc>
                <a:spcPct val="120000"/>
              </a:lnSpc>
              <a:spcBef>
                <a:spcPts val="604"/>
              </a:spcBef>
              <a:spcAft>
                <a:spcPts val="0"/>
              </a:spcAft>
              <a:buNone/>
            </a:pPr>
            <a:endParaRPr sz="3333">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2- 29</a:t>
            </a:r>
          </a:p>
        </p:txBody>
      </p:sp>
      <p:sp>
        <p:nvSpPr>
          <p:cNvPr id="309" name="Shape 309"/>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310" name="Shape 310"/>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311" name="Shape 311"/>
          <p:cNvSpPr txBox="1">
            <a:spLocks noGrp="1"/>
          </p:cNvSpPr>
          <p:nvPr>
            <p:ph type="body" idx="1"/>
          </p:nvPr>
        </p:nvSpPr>
        <p:spPr>
          <a:xfrm>
            <a:off x="1118300" y="1744475"/>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Marketing Department Organization </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
        <p:nvSpPr>
          <p:cNvPr id="312" name="Shape 312"/>
          <p:cNvSpPr txBox="1">
            <a:spLocks noGrp="1"/>
          </p:cNvSpPr>
          <p:nvPr>
            <p:ph type="title"/>
          </p:nvPr>
        </p:nvSpPr>
        <p:spPr>
          <a:xfrm>
            <a:off x="694950" y="474475"/>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Managing the Marketing Effort</a:t>
            </a:r>
          </a:p>
        </p:txBody>
      </p:sp>
      <p:pic>
        <p:nvPicPr>
          <p:cNvPr id="313" name="Shape 313"/>
          <p:cNvPicPr preferRelativeResize="0"/>
          <p:nvPr/>
        </p:nvPicPr>
        <p:blipFill>
          <a:blip r:embed="rId4">
            <a:alphaModFix/>
          </a:blip>
          <a:stretch>
            <a:fillRect/>
          </a:stretch>
        </p:blipFill>
        <p:spPr>
          <a:xfrm>
            <a:off x="1333500" y="2349500"/>
            <a:ext cx="7747000" cy="4021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Shape 43"/>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2- 3</a:t>
            </a:r>
          </a:p>
        </p:txBody>
      </p:sp>
      <p:sp>
        <p:nvSpPr>
          <p:cNvPr id="44" name="Shape 44"/>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45" name="Shape 45"/>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46" name="Shape 46"/>
          <p:cNvSpPr txBox="1">
            <a:spLocks noGrp="1"/>
          </p:cNvSpPr>
          <p:nvPr>
            <p:ph type="body" idx="1"/>
          </p:nvPr>
        </p:nvSpPr>
        <p:spPr>
          <a:xfrm>
            <a:off x="102300" y="1490475"/>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Strategic Planning</a:t>
            </a:r>
          </a:p>
        </p:txBody>
      </p:sp>
      <p:sp>
        <p:nvSpPr>
          <p:cNvPr id="47" name="Shape 47"/>
          <p:cNvSpPr txBox="1">
            <a:spLocks noGrp="1"/>
          </p:cNvSpPr>
          <p:nvPr>
            <p:ph type="title"/>
          </p:nvPr>
        </p:nvSpPr>
        <p:spPr>
          <a:xfrm>
            <a:off x="102300" y="64380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Companywide Strategic Planning</a:t>
            </a:r>
          </a:p>
        </p:txBody>
      </p:sp>
      <p:sp>
        <p:nvSpPr>
          <p:cNvPr id="48" name="Shape 48"/>
          <p:cNvSpPr txBox="1"/>
          <p:nvPr/>
        </p:nvSpPr>
        <p:spPr>
          <a:xfrm>
            <a:off x="102300" y="2252475"/>
            <a:ext cx="8507575"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Strategic planning </a:t>
            </a:r>
            <a:r>
              <a:rPr lang="en-US" sz="3555">
                <a:solidFill>
                  <a:srgbClr val="000000"/>
                </a:solidFill>
                <a:latin typeface="Arial"/>
                <a:ea typeface="Arial"/>
                <a:cs typeface="Arial"/>
                <a:sym typeface="Arial"/>
              </a:rPr>
              <a:t>is the process of developing and maintaining a strategic fit between the organization’s goals and capabilities and its changing marketing opportunities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2- 30</a:t>
            </a:r>
          </a:p>
        </p:txBody>
      </p:sp>
      <p:sp>
        <p:nvSpPr>
          <p:cNvPr id="319" name="Shape 319"/>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320" name="Shape 320"/>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321" name="Shape 321"/>
          <p:cNvSpPr txBox="1">
            <a:spLocks noGrp="1"/>
          </p:cNvSpPr>
          <p:nvPr>
            <p:ph type="body" idx="1"/>
          </p:nvPr>
        </p:nvSpPr>
        <p:spPr>
          <a:xfrm>
            <a:off x="102300" y="1490475"/>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Marketing Control</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
        <p:nvSpPr>
          <p:cNvPr id="322" name="Shape 322"/>
          <p:cNvSpPr txBox="1">
            <a:spLocks noGrp="1"/>
          </p:cNvSpPr>
          <p:nvPr>
            <p:ph type="title"/>
          </p:nvPr>
        </p:nvSpPr>
        <p:spPr>
          <a:xfrm>
            <a:off x="864300" y="55915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Managing the Marketing Effort</a:t>
            </a:r>
          </a:p>
        </p:txBody>
      </p:sp>
      <p:sp>
        <p:nvSpPr>
          <p:cNvPr id="323" name="Shape 323"/>
          <p:cNvSpPr txBox="1"/>
          <p:nvPr/>
        </p:nvSpPr>
        <p:spPr>
          <a:xfrm>
            <a:off x="1118300" y="2167800"/>
            <a:ext cx="8507575" cy="4545875"/>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000000"/>
              </a:buClr>
              <a:buSzPct val="98765"/>
              <a:buFont typeface="Arial"/>
              <a:buChar char="●"/>
            </a:pPr>
            <a:r>
              <a:rPr lang="en-US" sz="3555" b="1">
                <a:solidFill>
                  <a:srgbClr val="000000"/>
                </a:solidFill>
                <a:latin typeface="Arial"/>
                <a:ea typeface="Arial"/>
                <a:cs typeface="Arial"/>
                <a:sym typeface="Arial"/>
              </a:rPr>
              <a:t>Controlling </a:t>
            </a:r>
            <a:r>
              <a:rPr lang="en-US" sz="3555">
                <a:solidFill>
                  <a:srgbClr val="000000"/>
                </a:solidFill>
                <a:latin typeface="Arial"/>
                <a:ea typeface="Arial"/>
                <a:cs typeface="Arial"/>
                <a:sym typeface="Arial"/>
              </a:rPr>
              <a:t>is the measurement and evaluation of results and the taking of corrective action as needed to ensure the objectives are achieved.</a:t>
            </a:r>
          </a:p>
          <a:p>
            <a:pPr marL="381000" marR="0" lvl="0" indent="-276577" algn="l">
              <a:lnSpc>
                <a:spcPct val="119921"/>
              </a:lnSpc>
              <a:spcBef>
                <a:spcPts val="635"/>
              </a:spcBef>
              <a:spcAft>
                <a:spcPts val="0"/>
              </a:spcAft>
              <a:buClr>
                <a:srgbClr val="000000"/>
              </a:buClr>
              <a:buSzPct val="98765"/>
              <a:buFont typeface="Arial"/>
              <a:buChar char="●"/>
            </a:pPr>
            <a:r>
              <a:rPr lang="en-US" sz="3555">
                <a:solidFill>
                  <a:srgbClr val="000000"/>
                </a:solidFill>
                <a:latin typeface="Arial"/>
                <a:ea typeface="Arial"/>
                <a:cs typeface="Arial"/>
                <a:sym typeface="Arial"/>
              </a:rPr>
              <a:t>Operating control</a:t>
            </a:r>
          </a:p>
          <a:p>
            <a:pPr marL="381000" marR="0" lvl="0" indent="-276577" algn="l">
              <a:lnSpc>
                <a:spcPct val="119921"/>
              </a:lnSpc>
              <a:spcBef>
                <a:spcPts val="635"/>
              </a:spcBef>
              <a:spcAft>
                <a:spcPts val="0"/>
              </a:spcAft>
              <a:buClr>
                <a:srgbClr val="000000"/>
              </a:buClr>
              <a:buSzPct val="98765"/>
              <a:buFont typeface="Arial"/>
              <a:buChar char="●"/>
            </a:pPr>
            <a:r>
              <a:rPr lang="en-US" sz="3555">
                <a:solidFill>
                  <a:srgbClr val="000000"/>
                </a:solidFill>
                <a:latin typeface="Arial"/>
                <a:ea typeface="Arial"/>
                <a:cs typeface="Arial"/>
                <a:sym typeface="Arial"/>
              </a:rPr>
              <a:t>Strategic control</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2- 31</a:t>
            </a:r>
          </a:p>
        </p:txBody>
      </p:sp>
      <p:sp>
        <p:nvSpPr>
          <p:cNvPr id="329" name="Shape 329"/>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330" name="Shape 330"/>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331" name="Shape 331"/>
          <p:cNvSpPr txBox="1">
            <a:spLocks noGrp="1"/>
          </p:cNvSpPr>
          <p:nvPr>
            <p:ph type="body" idx="1"/>
          </p:nvPr>
        </p:nvSpPr>
        <p:spPr>
          <a:xfrm>
            <a:off x="102300" y="1490475"/>
            <a:ext cx="9269574"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Return on Marketing Investment (Marketing ROI)</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
        <p:nvSpPr>
          <p:cNvPr id="332" name="Shape 332"/>
          <p:cNvSpPr txBox="1"/>
          <p:nvPr/>
        </p:nvSpPr>
        <p:spPr>
          <a:xfrm>
            <a:off x="4674300" y="2506475"/>
            <a:ext cx="5459574" cy="4325399"/>
          </a:xfrm>
          <a:prstGeom prst="rect">
            <a:avLst/>
          </a:prstGeom>
          <a:noFill/>
          <a:ln>
            <a:noFill/>
          </a:ln>
        </p:spPr>
        <p:txBody>
          <a:bodyPr lIns="38100" tIns="38100" rIns="38100" bIns="38100" anchor="t" anchorCtr="0">
            <a:noAutofit/>
          </a:bodyPr>
          <a:lstStyle/>
          <a:p>
            <a:pPr marL="0" marR="0" lvl="0" indent="0" algn="l">
              <a:lnSpc>
                <a:spcPct val="120089"/>
              </a:lnSpc>
              <a:spcBef>
                <a:spcPts val="0"/>
              </a:spcBef>
              <a:spcAft>
                <a:spcPts val="0"/>
              </a:spcAft>
              <a:buNone/>
            </a:pPr>
            <a:r>
              <a:rPr lang="en-US" sz="3111" b="1">
                <a:solidFill>
                  <a:srgbClr val="000000"/>
                </a:solidFill>
                <a:latin typeface="Arial"/>
                <a:ea typeface="Arial"/>
                <a:cs typeface="Arial"/>
                <a:sym typeface="Arial"/>
              </a:rPr>
              <a:t>Return on marketing investment </a:t>
            </a:r>
            <a:r>
              <a:rPr lang="en-US" sz="3111">
                <a:solidFill>
                  <a:srgbClr val="000000"/>
                </a:solidFill>
                <a:latin typeface="Arial"/>
                <a:ea typeface="Arial"/>
                <a:cs typeface="Arial"/>
                <a:sym typeface="Arial"/>
              </a:rPr>
              <a:t>(Marketing ROI) is the net return from a marketing investment divided by the costs of the marketing investment. Marketing ROI provides a measurement of the profits generated by investments in marketing activities.</a:t>
            </a:r>
          </a:p>
          <a:p>
            <a:pPr marL="0" marR="0" lvl="0" indent="0" algn="l">
              <a:lnSpc>
                <a:spcPct val="120089"/>
              </a:lnSpc>
              <a:spcBef>
                <a:spcPts val="563"/>
              </a:spcBef>
              <a:spcAft>
                <a:spcPts val="0"/>
              </a:spcAft>
              <a:buNone/>
            </a:pPr>
            <a:endParaRPr sz="3111">
              <a:solidFill>
                <a:srgbClr val="000000"/>
              </a:solidFill>
              <a:latin typeface="Arial"/>
              <a:ea typeface="Arial"/>
              <a:cs typeface="Arial"/>
              <a:sym typeface="Arial"/>
            </a:endParaRPr>
          </a:p>
        </p:txBody>
      </p:sp>
      <p:sp>
        <p:nvSpPr>
          <p:cNvPr id="333" name="Shape 333"/>
          <p:cNvSpPr txBox="1">
            <a:spLocks noGrp="1"/>
          </p:cNvSpPr>
          <p:nvPr>
            <p:ph type="title"/>
          </p:nvPr>
        </p:nvSpPr>
        <p:spPr>
          <a:xfrm>
            <a:off x="102300" y="643800"/>
            <a:ext cx="8507575" cy="1244500"/>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Measuring and Managing </a:t>
            </a:r>
            <a:br>
              <a:rPr lang="en-US" sz="4000" b="1">
                <a:solidFill>
                  <a:srgbClr val="000000"/>
                </a:solidFill>
                <a:latin typeface="Arial"/>
                <a:ea typeface="Arial"/>
                <a:cs typeface="Arial"/>
                <a:sym typeface="Arial"/>
              </a:rPr>
            </a:br>
            <a:r>
              <a:rPr lang="en-US" sz="4000" b="1">
                <a:solidFill>
                  <a:srgbClr val="000000"/>
                </a:solidFill>
                <a:latin typeface="Arial"/>
                <a:ea typeface="Arial"/>
                <a:cs typeface="Arial"/>
                <a:sym typeface="Arial"/>
              </a:rPr>
              <a:t>Return on Marketing Investment</a:t>
            </a:r>
          </a:p>
        </p:txBody>
      </p:sp>
      <p:pic>
        <p:nvPicPr>
          <p:cNvPr id="334" name="Shape 334"/>
          <p:cNvPicPr preferRelativeResize="0"/>
          <p:nvPr/>
        </p:nvPicPr>
        <p:blipFill>
          <a:blip r:embed="rId4">
            <a:alphaModFix/>
          </a:blip>
          <a:stretch>
            <a:fillRect/>
          </a:stretch>
        </p:blipFill>
        <p:spPr>
          <a:xfrm>
            <a:off x="1354650" y="2624650"/>
            <a:ext cx="2455325" cy="30691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2- 4</a:t>
            </a:r>
          </a:p>
        </p:txBody>
      </p:sp>
      <p:sp>
        <p:nvSpPr>
          <p:cNvPr id="54" name="Shape 54"/>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55" name="Shape 55"/>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56" name="Shape 56"/>
          <p:cNvSpPr txBox="1">
            <a:spLocks noGrp="1"/>
          </p:cNvSpPr>
          <p:nvPr>
            <p:ph type="title"/>
          </p:nvPr>
        </p:nvSpPr>
        <p:spPr>
          <a:xfrm>
            <a:off x="102300" y="643800"/>
            <a:ext cx="8507575" cy="124387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Companywide Strategic Planning</a:t>
            </a:r>
          </a:p>
        </p:txBody>
      </p:sp>
      <p:sp>
        <p:nvSpPr>
          <p:cNvPr id="57" name="Shape 57"/>
          <p:cNvSpPr txBox="1"/>
          <p:nvPr/>
        </p:nvSpPr>
        <p:spPr>
          <a:xfrm>
            <a:off x="102300" y="2252475"/>
            <a:ext cx="8507575" cy="454587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Steps in Strategic Planning</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pic>
        <p:nvPicPr>
          <p:cNvPr id="58" name="Shape 58"/>
          <p:cNvPicPr preferRelativeResize="0"/>
          <p:nvPr/>
        </p:nvPicPr>
        <p:blipFill>
          <a:blip r:embed="rId4">
            <a:alphaModFix/>
          </a:blip>
          <a:stretch>
            <a:fillRect/>
          </a:stretch>
        </p:blipFill>
        <p:spPr>
          <a:xfrm>
            <a:off x="0" y="2920975"/>
            <a:ext cx="10160000" cy="2084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2- 5</a:t>
            </a:r>
          </a:p>
        </p:txBody>
      </p:sp>
      <p:sp>
        <p:nvSpPr>
          <p:cNvPr id="64" name="Shape 64"/>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65" name="Shape 65"/>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66" name="Shape 66"/>
          <p:cNvSpPr txBox="1">
            <a:spLocks noGrp="1"/>
          </p:cNvSpPr>
          <p:nvPr>
            <p:ph type="body" idx="1"/>
          </p:nvPr>
        </p:nvSpPr>
        <p:spPr>
          <a:xfrm>
            <a:off x="1118300" y="1490475"/>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Defining a Market-Oriented Mission</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
        <p:nvSpPr>
          <p:cNvPr id="67" name="Shape 67"/>
          <p:cNvSpPr txBox="1">
            <a:spLocks noGrp="1"/>
          </p:cNvSpPr>
          <p:nvPr>
            <p:ph type="title"/>
          </p:nvPr>
        </p:nvSpPr>
        <p:spPr>
          <a:xfrm>
            <a:off x="1202950" y="55915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Companywide Strategic Planning</a:t>
            </a:r>
          </a:p>
        </p:txBody>
      </p:sp>
      <p:sp>
        <p:nvSpPr>
          <p:cNvPr id="68" name="Shape 68"/>
          <p:cNvSpPr txBox="1"/>
          <p:nvPr/>
        </p:nvSpPr>
        <p:spPr>
          <a:xfrm>
            <a:off x="779625" y="2167800"/>
            <a:ext cx="8507575" cy="4545875"/>
          </a:xfrm>
          <a:prstGeom prst="rect">
            <a:avLst/>
          </a:prstGeom>
          <a:noFill/>
          <a:ln>
            <a:noFill/>
          </a:ln>
        </p:spPr>
        <p:txBody>
          <a:bodyPr lIns="38100" tIns="38100" rIns="38100" bIns="38100" anchor="t" anchorCtr="0">
            <a:noAutofit/>
          </a:bodyPr>
          <a:lstStyle/>
          <a:p>
            <a:pPr marL="381000" marR="0" lvl="0" indent="-262466" algn="l">
              <a:lnSpc>
                <a:spcPct val="100000"/>
              </a:lnSpc>
              <a:spcBef>
                <a:spcPts val="0"/>
              </a:spcBef>
              <a:spcAft>
                <a:spcPts val="0"/>
              </a:spcAft>
              <a:buClr>
                <a:srgbClr val="000000"/>
              </a:buClr>
              <a:buSzPct val="101010"/>
              <a:buFont typeface="Arial"/>
              <a:buChar char="●"/>
            </a:pPr>
            <a:r>
              <a:rPr lang="en-US" sz="3333">
                <a:solidFill>
                  <a:srgbClr val="000000"/>
                </a:solidFill>
                <a:latin typeface="Arial"/>
                <a:ea typeface="Arial"/>
                <a:cs typeface="Arial"/>
                <a:sym typeface="Arial"/>
              </a:rPr>
              <a:t>The mission statement is the organization’s purpose, what it wants to accomplish in the larger environment</a:t>
            </a:r>
          </a:p>
          <a:p>
            <a:pPr marL="381000" marR="0" lvl="0" indent="-262466" algn="l">
              <a:lnSpc>
                <a:spcPct val="100000"/>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Market-oriented mission statement defines the business in terms of satisfying basic customer needs</a:t>
            </a:r>
          </a:p>
          <a:p>
            <a:pPr marL="0" marR="0" lvl="0" indent="0" algn="l">
              <a:lnSpc>
                <a:spcPct val="100000"/>
              </a:lnSpc>
              <a:spcBef>
                <a:spcPts val="604"/>
              </a:spcBef>
              <a:spcAft>
                <a:spcPts val="0"/>
              </a:spcAft>
              <a:buNone/>
            </a:pPr>
            <a:endParaRPr sz="3333">
              <a:solidFill>
                <a:srgbClr val="000000"/>
              </a:solidFill>
              <a:latin typeface="Arial"/>
              <a:ea typeface="Arial"/>
              <a:cs typeface="Arial"/>
              <a:sym typeface="Arial"/>
            </a:endParaRPr>
          </a:p>
        </p:txBody>
      </p:sp>
      <p:pic>
        <p:nvPicPr>
          <p:cNvPr id="69" name="Shape 69"/>
          <p:cNvPicPr preferRelativeResize="0"/>
          <p:nvPr/>
        </p:nvPicPr>
        <p:blipFill>
          <a:blip r:embed="rId4">
            <a:alphaModFix/>
          </a:blip>
          <a:stretch>
            <a:fillRect/>
          </a:stretch>
        </p:blipFill>
        <p:spPr>
          <a:xfrm>
            <a:off x="5672650" y="4656650"/>
            <a:ext cx="3132650" cy="1248824"/>
          </a:xfrm>
          <a:prstGeom prst="rect">
            <a:avLst/>
          </a:prstGeom>
          <a:noFill/>
          <a:ln>
            <a:noFill/>
          </a:ln>
        </p:spPr>
      </p:pic>
      <p:sp>
        <p:nvSpPr>
          <p:cNvPr id="70" name="Shape 70"/>
          <p:cNvSpPr txBox="1"/>
          <p:nvPr/>
        </p:nvSpPr>
        <p:spPr>
          <a:xfrm>
            <a:off x="5520950" y="5808475"/>
            <a:ext cx="3596899" cy="1296799"/>
          </a:xfrm>
          <a:prstGeom prst="rect">
            <a:avLst/>
          </a:prstGeom>
          <a:noFill/>
          <a:ln>
            <a:noFill/>
          </a:ln>
        </p:spPr>
        <p:txBody>
          <a:bodyPr lIns="38100" tIns="38100" rIns="38100" bIns="38100" anchor="t" anchorCtr="0">
            <a:noAutofit/>
          </a:bodyPr>
          <a:lstStyle/>
          <a:p>
            <a:pPr marL="0" marR="0" lvl="0" indent="0" algn="ctr">
              <a:lnSpc>
                <a:spcPct val="120138"/>
              </a:lnSpc>
              <a:spcBef>
                <a:spcPts val="0"/>
              </a:spcBef>
              <a:spcAft>
                <a:spcPts val="0"/>
              </a:spcAft>
              <a:buNone/>
            </a:pPr>
            <a:r>
              <a:rPr lang="en-US" sz="2000" b="1" i="1">
                <a:solidFill>
                  <a:srgbClr val="000000"/>
                </a:solidFill>
                <a:latin typeface="Arial"/>
                <a:ea typeface="Arial"/>
                <a:cs typeface="Arial"/>
                <a:sym typeface="Arial"/>
              </a:rPr>
              <a:t>We help you organize the world’s information and make it universally accessible and useful.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2- 6</a:t>
            </a:r>
          </a:p>
        </p:txBody>
      </p:sp>
      <p:sp>
        <p:nvSpPr>
          <p:cNvPr id="76" name="Shape 76"/>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77" name="Shape 77"/>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78" name="Shape 78"/>
          <p:cNvSpPr txBox="1">
            <a:spLocks noGrp="1"/>
          </p:cNvSpPr>
          <p:nvPr>
            <p:ph type="body" idx="1"/>
          </p:nvPr>
        </p:nvSpPr>
        <p:spPr>
          <a:xfrm>
            <a:off x="779625" y="1405800"/>
            <a:ext cx="9354249" cy="481874"/>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Setting Company Objectives and Goals</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
        <p:nvSpPr>
          <p:cNvPr id="79" name="Shape 79"/>
          <p:cNvSpPr txBox="1">
            <a:spLocks noGrp="1"/>
          </p:cNvSpPr>
          <p:nvPr>
            <p:ph type="title"/>
          </p:nvPr>
        </p:nvSpPr>
        <p:spPr>
          <a:xfrm>
            <a:off x="102300" y="64380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Companywide Strategic Planning</a:t>
            </a:r>
          </a:p>
        </p:txBody>
      </p:sp>
      <p:pic>
        <p:nvPicPr>
          <p:cNvPr id="80" name="Shape 80"/>
          <p:cNvPicPr preferRelativeResize="0"/>
          <p:nvPr/>
        </p:nvPicPr>
        <p:blipFill>
          <a:blip r:embed="rId4">
            <a:alphaModFix/>
          </a:blip>
          <a:stretch>
            <a:fillRect/>
          </a:stretch>
        </p:blipFill>
        <p:spPr>
          <a:xfrm>
            <a:off x="1449900" y="2031975"/>
            <a:ext cx="8466649" cy="40639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2- 7</a:t>
            </a:r>
          </a:p>
        </p:txBody>
      </p:sp>
      <p:sp>
        <p:nvSpPr>
          <p:cNvPr id="86" name="Shape 86"/>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87" name="Shape 87"/>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88" name="Shape 88"/>
          <p:cNvSpPr txBox="1">
            <a:spLocks noGrp="1"/>
          </p:cNvSpPr>
          <p:nvPr>
            <p:ph type="body" idx="1"/>
          </p:nvPr>
        </p:nvSpPr>
        <p:spPr>
          <a:xfrm>
            <a:off x="102300" y="1490475"/>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Designing the Business Portfolio</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
        <p:nvSpPr>
          <p:cNvPr id="89" name="Shape 89"/>
          <p:cNvSpPr txBox="1">
            <a:spLocks noGrp="1"/>
          </p:cNvSpPr>
          <p:nvPr>
            <p:ph type="title"/>
          </p:nvPr>
        </p:nvSpPr>
        <p:spPr>
          <a:xfrm>
            <a:off x="356300" y="64380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Companywide Strategic Planning</a:t>
            </a:r>
          </a:p>
        </p:txBody>
      </p:sp>
      <p:sp>
        <p:nvSpPr>
          <p:cNvPr id="90" name="Shape 90"/>
          <p:cNvSpPr txBox="1"/>
          <p:nvPr/>
        </p:nvSpPr>
        <p:spPr>
          <a:xfrm>
            <a:off x="1118300" y="2167800"/>
            <a:ext cx="8507575"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The business portfolio </a:t>
            </a:r>
            <a:r>
              <a:rPr lang="en-US" sz="3555">
                <a:solidFill>
                  <a:srgbClr val="000000"/>
                </a:solidFill>
                <a:latin typeface="Arial"/>
                <a:ea typeface="Arial"/>
                <a:cs typeface="Arial"/>
                <a:sym typeface="Arial"/>
              </a:rPr>
              <a:t>is the collection of businesses and products that make up the company</a:t>
            </a:r>
          </a:p>
          <a:p>
            <a:pPr marL="0" marR="0" lvl="0" indent="0" algn="l">
              <a:lnSpc>
                <a:spcPct val="119921"/>
              </a:lnSpc>
              <a:spcBef>
                <a:spcPts val="635"/>
              </a:spcBef>
              <a:spcAft>
                <a:spcPts val="0"/>
              </a:spcAft>
              <a:buNone/>
            </a:pPr>
            <a:r>
              <a:rPr lang="en-US" sz="3555" b="1">
                <a:solidFill>
                  <a:srgbClr val="000000"/>
                </a:solidFill>
                <a:latin typeface="Arial"/>
                <a:ea typeface="Arial"/>
                <a:cs typeface="Arial"/>
                <a:sym typeface="Arial"/>
              </a:rPr>
              <a:t>Portfolio analysis </a:t>
            </a:r>
            <a:r>
              <a:rPr lang="en-US" sz="3555">
                <a:solidFill>
                  <a:srgbClr val="000000"/>
                </a:solidFill>
                <a:latin typeface="Arial"/>
                <a:ea typeface="Arial"/>
                <a:cs typeface="Arial"/>
                <a:sym typeface="Arial"/>
              </a:rPr>
              <a:t>is a major activity in strategic planning whereby management evaluates the products and businesses that make up the company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2- 8</a:t>
            </a:r>
          </a:p>
        </p:txBody>
      </p:sp>
      <p:sp>
        <p:nvSpPr>
          <p:cNvPr id="96" name="Shape 96"/>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97" name="Shape 97"/>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98" name="Shape 98"/>
          <p:cNvSpPr txBox="1">
            <a:spLocks noGrp="1"/>
          </p:cNvSpPr>
          <p:nvPr>
            <p:ph type="body" idx="1"/>
          </p:nvPr>
        </p:nvSpPr>
        <p:spPr>
          <a:xfrm>
            <a:off x="102300" y="1659800"/>
            <a:ext cx="9015574" cy="481874"/>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Analyzing the Current Business Portfolio</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
        <p:nvSpPr>
          <p:cNvPr id="99" name="Shape 99"/>
          <p:cNvSpPr txBox="1">
            <a:spLocks noGrp="1"/>
          </p:cNvSpPr>
          <p:nvPr>
            <p:ph type="title"/>
          </p:nvPr>
        </p:nvSpPr>
        <p:spPr>
          <a:xfrm>
            <a:off x="102300" y="64380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Companywide Strategic Planning</a:t>
            </a:r>
          </a:p>
        </p:txBody>
      </p:sp>
      <p:sp>
        <p:nvSpPr>
          <p:cNvPr id="100" name="Shape 100"/>
          <p:cNvSpPr txBox="1"/>
          <p:nvPr/>
        </p:nvSpPr>
        <p:spPr>
          <a:xfrm>
            <a:off x="102300" y="2252475"/>
            <a:ext cx="8507575"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Strategic business units can be</a:t>
            </a:r>
          </a:p>
          <a:p>
            <a:pPr marL="381000" marR="0" lvl="0" indent="-276577" algn="l">
              <a:lnSpc>
                <a:spcPct val="119921"/>
              </a:lnSpc>
              <a:spcBef>
                <a:spcPts val="635"/>
              </a:spcBef>
              <a:spcAft>
                <a:spcPts val="0"/>
              </a:spcAft>
              <a:buClr>
                <a:srgbClr val="000000"/>
              </a:buClr>
              <a:buSzPct val="98765"/>
              <a:buFont typeface="Arial"/>
              <a:buChar char="●"/>
            </a:pPr>
            <a:r>
              <a:rPr lang="en-US" sz="3555">
                <a:solidFill>
                  <a:srgbClr val="000000"/>
                </a:solidFill>
                <a:latin typeface="Arial"/>
                <a:ea typeface="Arial"/>
                <a:cs typeface="Arial"/>
                <a:sym typeface="Arial"/>
              </a:rPr>
              <a:t>Company division</a:t>
            </a:r>
          </a:p>
          <a:p>
            <a:pPr marL="381000" marR="0" lvl="0" indent="-276577" algn="l">
              <a:lnSpc>
                <a:spcPct val="119921"/>
              </a:lnSpc>
              <a:spcBef>
                <a:spcPts val="635"/>
              </a:spcBef>
              <a:spcAft>
                <a:spcPts val="0"/>
              </a:spcAft>
              <a:buClr>
                <a:srgbClr val="000000"/>
              </a:buClr>
              <a:buSzPct val="98765"/>
              <a:buFont typeface="Arial"/>
              <a:buChar char="●"/>
            </a:pPr>
            <a:r>
              <a:rPr lang="en-US" sz="3555">
                <a:solidFill>
                  <a:srgbClr val="000000"/>
                </a:solidFill>
                <a:latin typeface="Arial"/>
                <a:ea typeface="Arial"/>
                <a:cs typeface="Arial"/>
                <a:sym typeface="Arial"/>
              </a:rPr>
              <a:t>Product line within a division</a:t>
            </a:r>
          </a:p>
          <a:p>
            <a:pPr marL="381000" marR="0" lvl="0" indent="-276577" algn="l">
              <a:lnSpc>
                <a:spcPct val="119921"/>
              </a:lnSpc>
              <a:spcBef>
                <a:spcPts val="635"/>
              </a:spcBef>
              <a:spcAft>
                <a:spcPts val="0"/>
              </a:spcAft>
              <a:buClr>
                <a:srgbClr val="000000"/>
              </a:buClr>
              <a:buSzPct val="98765"/>
              <a:buFont typeface="Arial"/>
              <a:buChar char="●"/>
            </a:pPr>
            <a:r>
              <a:rPr lang="en-US" sz="3555">
                <a:solidFill>
                  <a:srgbClr val="000000"/>
                </a:solidFill>
                <a:latin typeface="Arial"/>
                <a:ea typeface="Arial"/>
                <a:cs typeface="Arial"/>
                <a:sym typeface="Arial"/>
              </a:rPr>
              <a:t>Single product or brand</a:t>
            </a:r>
          </a:p>
        </p:txBody>
      </p:sp>
      <p:pic>
        <p:nvPicPr>
          <p:cNvPr id="101" name="Shape 101"/>
          <p:cNvPicPr preferRelativeResize="0"/>
          <p:nvPr/>
        </p:nvPicPr>
        <p:blipFill>
          <a:blip r:embed="rId4">
            <a:alphaModFix/>
          </a:blip>
          <a:stretch>
            <a:fillRect/>
          </a:stretch>
        </p:blipFill>
        <p:spPr>
          <a:xfrm>
            <a:off x="7789325" y="5672650"/>
            <a:ext cx="1206500" cy="1206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2- 9</a:t>
            </a:r>
          </a:p>
        </p:txBody>
      </p:sp>
      <p:sp>
        <p:nvSpPr>
          <p:cNvPr id="107" name="Shape 107"/>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08" name="Shape 108"/>
          <p:cNvPicPr preferRelativeResize="0"/>
          <p:nvPr/>
        </p:nvPicPr>
        <p:blipFill>
          <a:blip r:embed="rId3">
            <a:alphaModFix/>
          </a:blip>
          <a:stretch>
            <a:fillRect/>
          </a:stretch>
        </p:blipFill>
        <p:spPr>
          <a:xfrm>
            <a:off x="508000" y="6011325"/>
            <a:ext cx="1354650" cy="1132400"/>
          </a:xfrm>
          <a:prstGeom prst="rect">
            <a:avLst/>
          </a:prstGeom>
          <a:noFill/>
          <a:ln>
            <a:noFill/>
          </a:ln>
        </p:spPr>
      </p:pic>
      <p:sp>
        <p:nvSpPr>
          <p:cNvPr id="109" name="Shape 109"/>
          <p:cNvSpPr txBox="1">
            <a:spLocks noGrp="1"/>
          </p:cNvSpPr>
          <p:nvPr>
            <p:ph type="body" idx="1"/>
          </p:nvPr>
        </p:nvSpPr>
        <p:spPr>
          <a:xfrm>
            <a:off x="102300" y="1659800"/>
            <a:ext cx="9523575"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Analyzing the Current Business Portfolio</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
        <p:nvSpPr>
          <p:cNvPr id="110" name="Shape 110"/>
          <p:cNvSpPr txBox="1">
            <a:spLocks noGrp="1"/>
          </p:cNvSpPr>
          <p:nvPr>
            <p:ph type="title"/>
          </p:nvPr>
        </p:nvSpPr>
        <p:spPr>
          <a:xfrm>
            <a:off x="102300" y="643800"/>
            <a:ext cx="8507575" cy="1243874"/>
          </a:xfrm>
          <a:prstGeom prst="rect">
            <a:avLst/>
          </a:prstGeom>
          <a:noFill/>
          <a:ln>
            <a:noFill/>
          </a:ln>
        </p:spPr>
        <p:txBody>
          <a:bodyPr lIns="38100" tIns="38100" rIns="38100" bIns="38100" anchor="ctr" anchorCtr="0">
            <a:noAutofit/>
          </a:bodyPr>
          <a:lstStyle/>
          <a:p>
            <a:pPr marL="0" marR="0" lvl="0" indent="0" algn="ctr">
              <a:lnSpc>
                <a:spcPct val="100000"/>
              </a:lnSpc>
              <a:spcBef>
                <a:spcPts val="0"/>
              </a:spcBef>
              <a:spcAft>
                <a:spcPts val="0"/>
              </a:spcAft>
              <a:buNone/>
            </a:pPr>
            <a:r>
              <a:rPr lang="en-US" sz="4000" b="1">
                <a:solidFill>
                  <a:srgbClr val="000000"/>
                </a:solidFill>
                <a:latin typeface="Arial"/>
                <a:ea typeface="Arial"/>
                <a:cs typeface="Arial"/>
                <a:sym typeface="Arial"/>
              </a:rPr>
              <a:t>Companywide Strategic Planning</a:t>
            </a:r>
          </a:p>
        </p:txBody>
      </p:sp>
      <p:pic>
        <p:nvPicPr>
          <p:cNvPr id="111" name="Shape 111"/>
          <p:cNvPicPr preferRelativeResize="0"/>
          <p:nvPr/>
        </p:nvPicPr>
        <p:blipFill>
          <a:blip r:embed="rId4">
            <a:alphaModFix/>
          </a:blip>
          <a:stretch>
            <a:fillRect/>
          </a:stretch>
        </p:blipFill>
        <p:spPr>
          <a:xfrm>
            <a:off x="783150" y="2106075"/>
            <a:ext cx="8720649" cy="4603750"/>
          </a:xfrm>
          <a:prstGeom prst="rect">
            <a:avLst/>
          </a:prstGeom>
          <a:noFill/>
          <a:ln>
            <a:noFill/>
          </a:ln>
        </p:spPr>
      </p:pic>
    </p:spTree>
  </p:cSld>
  <p:clrMapOvr>
    <a:masterClrMapping/>
  </p:clrMapOvr>
</p:sld>
</file>

<file path=ppt/theme/theme1.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2202</Words>
  <Application>Microsoft Office PowerPoint</Application>
  <PresentationFormat>Custom</PresentationFormat>
  <Paragraphs>263</Paragraphs>
  <Slides>31</Slides>
  <Notes>31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31</vt:i4>
      </vt:variant>
    </vt:vector>
  </HeadingPairs>
  <TitlesOfParts>
    <vt:vector size="33" baseType="lpstr">
      <vt:lpstr>Arial</vt:lpstr>
      <vt:lpstr>Custom</vt:lpstr>
      <vt:lpstr> Chapter Two</vt:lpstr>
      <vt:lpstr>Company and Marketing Strategy</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Planning Marketing</vt:lpstr>
      <vt:lpstr>Planning Marketing</vt:lpstr>
      <vt:lpstr>Marketing Strategy and  the Marketing Mix</vt:lpstr>
      <vt:lpstr>Marketing Strategy and the Marketing Mix</vt:lpstr>
      <vt:lpstr>Marketing Strategy and the Marketing Mix</vt:lpstr>
      <vt:lpstr>Marketing Strategy and the Marketing Mix</vt:lpstr>
      <vt:lpstr>Marketing Strategy and the Marketing Mix</vt:lpstr>
      <vt:lpstr>Marketing Strategy and the Marketing Mix</vt:lpstr>
      <vt:lpstr>Managing the Marketing Effort</vt:lpstr>
      <vt:lpstr>Managing the Marketing Effort</vt:lpstr>
      <vt:lpstr>Managing the Marketing Effort</vt:lpstr>
      <vt:lpstr>Managing the Marketing Effort</vt:lpstr>
      <vt:lpstr>Managing the Marketing Effort</vt:lpstr>
      <vt:lpstr>Managing the Marketing Effort</vt:lpstr>
      <vt:lpstr>Measuring and Managing  Return on Marketing Investment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Chapter Two</dc:title>
  <dc:creator>Martin, Mesha</dc:creator>
  <cp:lastModifiedBy>Martin, Mesha</cp:lastModifiedBy>
  <cp:revision>1</cp:revision>
  <dcterms:modified xsi:type="dcterms:W3CDTF">2021-04-12T13:08:05Z</dcterms:modified>
</cp:coreProperties>
</file>